
<file path=[Content_Types].xml><?xml version="1.0" encoding="utf-8"?>
<Types xmlns="http://schemas.openxmlformats.org/package/2006/content-types">
  <Default Extension="xml" ContentType="application/xml"/>
  <Default Extension="doc" ContentType="application/msword"/>
  <Default Extension="jpg" ContentType="image/jpeg"/>
  <Default Extension="jpeg" ContentType="image/jpeg"/>
  <Default Extension="emf" ContentType="image/x-emf"/>
  <Default Extension="mp4" ContentType="video/unknown"/>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33" r:id="rId1"/>
  </p:sldMasterIdLst>
  <p:notesMasterIdLst>
    <p:notesMasterId r:id="rId150"/>
  </p:notesMasterIdLst>
  <p:handoutMasterIdLst>
    <p:handoutMasterId r:id="rId151"/>
  </p:handoutMasterIdLst>
  <p:sldIdLst>
    <p:sldId id="526" r:id="rId2"/>
    <p:sldId id="510" r:id="rId3"/>
    <p:sldId id="511" r:id="rId4"/>
    <p:sldId id="512" r:id="rId5"/>
    <p:sldId id="513" r:id="rId6"/>
    <p:sldId id="514" r:id="rId7"/>
    <p:sldId id="515" r:id="rId8"/>
    <p:sldId id="516" r:id="rId9"/>
    <p:sldId id="517" r:id="rId10"/>
    <p:sldId id="518" r:id="rId11"/>
    <p:sldId id="519" r:id="rId12"/>
    <p:sldId id="520" r:id="rId13"/>
    <p:sldId id="521" r:id="rId14"/>
    <p:sldId id="522" r:id="rId15"/>
    <p:sldId id="523" r:id="rId16"/>
    <p:sldId id="524" r:id="rId17"/>
    <p:sldId id="525" r:id="rId18"/>
    <p:sldId id="443" r:id="rId19"/>
    <p:sldId id="378" r:id="rId20"/>
    <p:sldId id="395" r:id="rId21"/>
    <p:sldId id="448" r:id="rId22"/>
    <p:sldId id="370" r:id="rId23"/>
    <p:sldId id="410" r:id="rId24"/>
    <p:sldId id="392" r:id="rId25"/>
    <p:sldId id="454" r:id="rId26"/>
    <p:sldId id="455" r:id="rId27"/>
    <p:sldId id="393" r:id="rId28"/>
    <p:sldId id="435" r:id="rId29"/>
    <p:sldId id="422" r:id="rId30"/>
    <p:sldId id="423" r:id="rId31"/>
    <p:sldId id="424" r:id="rId32"/>
    <p:sldId id="425" r:id="rId33"/>
    <p:sldId id="426" r:id="rId34"/>
    <p:sldId id="372" r:id="rId35"/>
    <p:sldId id="373" r:id="rId36"/>
    <p:sldId id="290" r:id="rId37"/>
    <p:sldId id="291" r:id="rId38"/>
    <p:sldId id="324" r:id="rId39"/>
    <p:sldId id="292" r:id="rId40"/>
    <p:sldId id="309" r:id="rId41"/>
    <p:sldId id="384" r:id="rId42"/>
    <p:sldId id="333" r:id="rId43"/>
    <p:sldId id="505" r:id="rId44"/>
    <p:sldId id="388" r:id="rId45"/>
    <p:sldId id="294" r:id="rId46"/>
    <p:sldId id="295" r:id="rId47"/>
    <p:sldId id="296" r:id="rId48"/>
    <p:sldId id="297" r:id="rId49"/>
    <p:sldId id="325" r:id="rId50"/>
    <p:sldId id="427" r:id="rId51"/>
    <p:sldId id="479" r:id="rId52"/>
    <p:sldId id="397" r:id="rId53"/>
    <p:sldId id="419" r:id="rId54"/>
    <p:sldId id="430" r:id="rId55"/>
    <p:sldId id="494" r:id="rId56"/>
    <p:sldId id="298" r:id="rId57"/>
    <p:sldId id="299" r:id="rId58"/>
    <p:sldId id="420" r:id="rId59"/>
    <p:sldId id="458" r:id="rId60"/>
    <p:sldId id="495" r:id="rId61"/>
    <p:sldId id="503" r:id="rId62"/>
    <p:sldId id="504" r:id="rId63"/>
    <p:sldId id="506" r:id="rId64"/>
    <p:sldId id="507" r:id="rId65"/>
    <p:sldId id="428" r:id="rId66"/>
    <p:sldId id="293" r:id="rId67"/>
    <p:sldId id="258" r:id="rId68"/>
    <p:sldId id="326" r:id="rId69"/>
    <p:sldId id="264" r:id="rId70"/>
    <p:sldId id="375" r:id="rId71"/>
    <p:sldId id="303" r:id="rId72"/>
    <p:sldId id="437" r:id="rId73"/>
    <p:sldId id="304" r:id="rId74"/>
    <p:sldId id="305" r:id="rId75"/>
    <p:sldId id="376" r:id="rId76"/>
    <p:sldId id="306" r:id="rId77"/>
    <p:sldId id="323" r:id="rId78"/>
    <p:sldId id="398" r:id="rId79"/>
    <p:sldId id="322" r:id="rId80"/>
    <p:sldId id="456" r:id="rId81"/>
    <p:sldId id="460" r:id="rId82"/>
    <p:sldId id="379" r:id="rId83"/>
    <p:sldId id="461" r:id="rId84"/>
    <p:sldId id="263" r:id="rId85"/>
    <p:sldId id="396" r:id="rId86"/>
    <p:sldId id="433" r:id="rId87"/>
    <p:sldId id="478" r:id="rId88"/>
    <p:sldId id="449" r:id="rId89"/>
    <p:sldId id="436" r:id="rId90"/>
    <p:sldId id="399" r:id="rId91"/>
    <p:sldId id="434" r:id="rId92"/>
    <p:sldId id="438" r:id="rId93"/>
    <p:sldId id="429" r:id="rId94"/>
    <p:sldId id="307" r:id="rId95"/>
    <p:sldId id="312" r:id="rId96"/>
    <p:sldId id="313" r:id="rId97"/>
    <p:sldId id="314" r:id="rId98"/>
    <p:sldId id="327" r:id="rId99"/>
    <p:sldId id="508" r:id="rId100"/>
    <p:sldId id="328" r:id="rId101"/>
    <p:sldId id="335" r:id="rId102"/>
    <p:sldId id="336" r:id="rId103"/>
    <p:sldId id="311" r:id="rId104"/>
    <p:sldId id="329" r:id="rId105"/>
    <p:sldId id="337" r:id="rId106"/>
    <p:sldId id="315" r:id="rId107"/>
    <p:sldId id="462" r:id="rId108"/>
    <p:sldId id="321" r:id="rId109"/>
    <p:sldId id="377" r:id="rId110"/>
    <p:sldId id="318" r:id="rId111"/>
    <p:sldId id="330" r:id="rId112"/>
    <p:sldId id="380" r:id="rId113"/>
    <p:sldId id="371" r:id="rId114"/>
    <p:sldId id="352" r:id="rId115"/>
    <p:sldId id="353" r:id="rId116"/>
    <p:sldId id="497" r:id="rId117"/>
    <p:sldId id="498" r:id="rId118"/>
    <p:sldId id="499" r:id="rId119"/>
    <p:sldId id="500" r:id="rId120"/>
    <p:sldId id="501" r:id="rId121"/>
    <p:sldId id="502" r:id="rId122"/>
    <p:sldId id="487" r:id="rId123"/>
    <p:sldId id="483" r:id="rId124"/>
    <p:sldId id="490" r:id="rId125"/>
    <p:sldId id="361" r:id="rId126"/>
    <p:sldId id="440" r:id="rId127"/>
    <p:sldId id="308" r:id="rId128"/>
    <p:sldId id="491" r:id="rId129"/>
    <p:sldId id="492" r:id="rId130"/>
    <p:sldId id="493" r:id="rId131"/>
    <p:sldId id="394" r:id="rId132"/>
    <p:sldId id="400" r:id="rId133"/>
    <p:sldId id="404" r:id="rId134"/>
    <p:sldId id="401" r:id="rId135"/>
    <p:sldId id="405" r:id="rId136"/>
    <p:sldId id="406" r:id="rId137"/>
    <p:sldId id="403" r:id="rId138"/>
    <p:sldId id="407" r:id="rId139"/>
    <p:sldId id="381" r:id="rId140"/>
    <p:sldId id="382" r:id="rId141"/>
    <p:sldId id="408" r:id="rId142"/>
    <p:sldId id="383" r:id="rId143"/>
    <p:sldId id="409" r:id="rId144"/>
    <p:sldId id="345" r:id="rId145"/>
    <p:sldId id="480" r:id="rId146"/>
    <p:sldId id="267" r:id="rId147"/>
    <p:sldId id="421" r:id="rId148"/>
    <p:sldId id="289" r:id="rId14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scaleToFitPaper="1" frameSlides="1"/>
  <p:clrMru>
    <a:srgbClr val="FBC807"/>
    <a:srgbClr val="8B1FB9"/>
    <a:srgbClr val="6FDCDA"/>
    <a:srgbClr val="2E2ABC"/>
    <a:srgbClr val="278E21"/>
    <a:srgbClr val="FF9900"/>
    <a:srgbClr val="5ACC7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744" y="504"/>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37" d="100"/>
        <a:sy n="37" d="100"/>
      </p:scale>
      <p:origin x="0" y="0"/>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notesMaster" Target="notesMasters/notesMaster1.xml"/><Relationship Id="rId151" Type="http://schemas.openxmlformats.org/officeDocument/2006/relationships/handoutMaster" Target="handoutMasters/handoutMaster1.xml"/><Relationship Id="rId15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presProps" Target="presProps.xml"/><Relationship Id="rId154" Type="http://schemas.openxmlformats.org/officeDocument/2006/relationships/viewProps" Target="viewProps.xml"/><Relationship Id="rId155" Type="http://schemas.openxmlformats.org/officeDocument/2006/relationships/theme" Target="theme/theme1.xml"/><Relationship Id="rId15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_rels/viewProps.xml.rels><?xml version="1.0" encoding="UTF-8" standalone="yes"?>
<Relationships xmlns="http://schemas.openxmlformats.org/package/2006/relationships"><Relationship Id="rId1" Type="http://schemas.openxmlformats.org/officeDocument/2006/relationships/slide" Target="slides/slide69.xml"/><Relationship Id="rId2" Type="http://schemas.openxmlformats.org/officeDocument/2006/relationships/slide" Target="slides/slide70.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suse:Downloads:Google_Suse_Instea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Sheet2!$B$3</c:f>
              <c:strCache>
                <c:ptCount val="1"/>
                <c:pt idx="0">
                  <c:v>Jan-13</c:v>
                </c:pt>
              </c:strCache>
            </c:strRef>
          </c:tx>
          <c:spPr>
            <a:solidFill>
              <a:srgbClr val="4B89D3"/>
            </a:solidFill>
          </c:spPr>
          <c:invertIfNegative val="0"/>
          <c:cat>
            <c:strRef>
              <c:f>Sheet2!$A$4:$A$5</c:f>
              <c:strCache>
                <c:ptCount val="2"/>
                <c:pt idx="0">
                  <c:v>Susan Barnes</c:v>
                </c:pt>
                <c:pt idx="1">
                  <c:v>Suse Barnes</c:v>
                </c:pt>
              </c:strCache>
            </c:strRef>
          </c:cat>
          <c:val>
            <c:numRef>
              <c:f>Sheet2!$B$4:$B$5</c:f>
              <c:numCache>
                <c:formatCode>#,##0</c:formatCode>
                <c:ptCount val="2"/>
                <c:pt idx="0">
                  <c:v>4.13E6</c:v>
                </c:pt>
                <c:pt idx="1">
                  <c:v>369000.0</c:v>
                </c:pt>
              </c:numCache>
            </c:numRef>
          </c:val>
        </c:ser>
        <c:ser>
          <c:idx val="1"/>
          <c:order val="1"/>
          <c:tx>
            <c:strRef>
              <c:f>Sheet2!$C$3</c:f>
              <c:strCache>
                <c:ptCount val="1"/>
                <c:pt idx="0">
                  <c:v>Jan-14</c:v>
                </c:pt>
              </c:strCache>
            </c:strRef>
          </c:tx>
          <c:spPr>
            <a:solidFill>
              <a:srgbClr val="9AD02B"/>
            </a:solidFill>
          </c:spPr>
          <c:invertIfNegative val="0"/>
          <c:cat>
            <c:strRef>
              <c:f>Sheet2!$A$4:$A$5</c:f>
              <c:strCache>
                <c:ptCount val="2"/>
                <c:pt idx="0">
                  <c:v>Susan Barnes</c:v>
                </c:pt>
                <c:pt idx="1">
                  <c:v>Suse Barnes</c:v>
                </c:pt>
              </c:strCache>
            </c:strRef>
          </c:cat>
          <c:val>
            <c:numRef>
              <c:f>Sheet2!$C$4:$C$5</c:f>
              <c:numCache>
                <c:formatCode>#,##0</c:formatCode>
                <c:ptCount val="2"/>
                <c:pt idx="0">
                  <c:v>2.66E7</c:v>
                </c:pt>
                <c:pt idx="1">
                  <c:v>431000.0</c:v>
                </c:pt>
              </c:numCache>
            </c:numRef>
          </c:val>
        </c:ser>
        <c:ser>
          <c:idx val="2"/>
          <c:order val="2"/>
          <c:tx>
            <c:strRef>
              <c:f>Sheet2!$D$3</c:f>
              <c:strCache>
                <c:ptCount val="1"/>
                <c:pt idx="0">
                  <c:v>Jan-15</c:v>
                </c:pt>
              </c:strCache>
            </c:strRef>
          </c:tx>
          <c:spPr>
            <a:solidFill>
              <a:srgbClr val="7E339C"/>
            </a:solidFill>
          </c:spPr>
          <c:invertIfNegative val="0"/>
          <c:cat>
            <c:strRef>
              <c:f>Sheet2!$A$4:$A$5</c:f>
              <c:strCache>
                <c:ptCount val="2"/>
                <c:pt idx="0">
                  <c:v>Susan Barnes</c:v>
                </c:pt>
                <c:pt idx="1">
                  <c:v>Suse Barnes</c:v>
                </c:pt>
              </c:strCache>
            </c:strRef>
          </c:cat>
          <c:val>
            <c:numRef>
              <c:f>Sheet2!$D$4:$D$5</c:f>
              <c:numCache>
                <c:formatCode>#,##0</c:formatCode>
                <c:ptCount val="2"/>
                <c:pt idx="0">
                  <c:v>3.37E7</c:v>
                </c:pt>
                <c:pt idx="1">
                  <c:v>110000.0</c:v>
                </c:pt>
              </c:numCache>
            </c:numRef>
          </c:val>
        </c:ser>
        <c:ser>
          <c:idx val="3"/>
          <c:order val="3"/>
          <c:tx>
            <c:strRef>
              <c:f>Sheet2!$E$3</c:f>
              <c:strCache>
                <c:ptCount val="1"/>
                <c:pt idx="0">
                  <c:v>Jan-16</c:v>
                </c:pt>
              </c:strCache>
            </c:strRef>
          </c:tx>
          <c:spPr>
            <a:solidFill>
              <a:srgbClr val="992F30"/>
            </a:solidFill>
          </c:spPr>
          <c:invertIfNegative val="0"/>
          <c:cat>
            <c:strRef>
              <c:f>Sheet2!$A$4:$A$5</c:f>
              <c:strCache>
                <c:ptCount val="2"/>
                <c:pt idx="0">
                  <c:v>Susan Barnes</c:v>
                </c:pt>
                <c:pt idx="1">
                  <c:v>Suse Barnes</c:v>
                </c:pt>
              </c:strCache>
            </c:strRef>
          </c:cat>
          <c:val>
            <c:numRef>
              <c:f>Sheet2!$E$4:$E$5</c:f>
              <c:numCache>
                <c:formatCode>#,##0</c:formatCode>
                <c:ptCount val="2"/>
                <c:pt idx="0">
                  <c:v>3.19E7</c:v>
                </c:pt>
                <c:pt idx="1">
                  <c:v>91500.0</c:v>
                </c:pt>
              </c:numCache>
            </c:numRef>
          </c:val>
        </c:ser>
        <c:dLbls>
          <c:showLegendKey val="0"/>
          <c:showVal val="0"/>
          <c:showCatName val="0"/>
          <c:showSerName val="0"/>
          <c:showPercent val="0"/>
          <c:showBubbleSize val="0"/>
        </c:dLbls>
        <c:gapWidth val="150"/>
        <c:axId val="2116256120"/>
        <c:axId val="2116259304"/>
      </c:barChart>
      <c:catAx>
        <c:axId val="2116256120"/>
        <c:scaling>
          <c:orientation val="minMax"/>
        </c:scaling>
        <c:delete val="0"/>
        <c:axPos val="b"/>
        <c:numFmt formatCode="mmm\-yy" sourceLinked="1"/>
        <c:majorTickMark val="out"/>
        <c:minorTickMark val="none"/>
        <c:tickLblPos val="nextTo"/>
        <c:crossAx val="2116259304"/>
        <c:crosses val="autoZero"/>
        <c:auto val="1"/>
        <c:lblAlgn val="ctr"/>
        <c:lblOffset val="100"/>
        <c:noMultiLvlLbl val="0"/>
      </c:catAx>
      <c:valAx>
        <c:axId val="2116259304"/>
        <c:scaling>
          <c:orientation val="minMax"/>
        </c:scaling>
        <c:delete val="0"/>
        <c:axPos val="l"/>
        <c:majorGridlines/>
        <c:numFmt formatCode="#,##0" sourceLinked="1"/>
        <c:majorTickMark val="out"/>
        <c:minorTickMark val="none"/>
        <c:tickLblPos val="nextTo"/>
        <c:crossAx val="2116256120"/>
        <c:crosses val="autoZero"/>
        <c:crossBetween val="between"/>
      </c:valAx>
    </c:plotArea>
    <c:legend>
      <c:legendPos val="r"/>
      <c:layout/>
      <c:overlay val="0"/>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3AF9F056-20C5-D84D-98DF-D838F91B67CE}" type="datetimeFigureOut">
              <a:rPr lang="en-US"/>
              <a:pPr>
                <a:defRPr/>
              </a:pPr>
              <a:t>12/9/17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EDCD6F2-05B2-4740-87EF-D150E401CC7F}" type="slidenum">
              <a:rPr lang="en-US"/>
              <a:pPr>
                <a:defRPr/>
              </a:pPr>
              <a:t>‹#›</a:t>
            </a:fld>
            <a:endParaRPr lang="en-US"/>
          </a:p>
        </p:txBody>
      </p:sp>
    </p:spTree>
    <p:extLst>
      <p:ext uri="{BB962C8B-B14F-4D97-AF65-F5344CB8AC3E}">
        <p14:creationId xmlns:p14="http://schemas.microsoft.com/office/powerpoint/2010/main" val="11404887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2083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208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2083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083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2083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58BC2BC0-0735-6645-A494-914A4C096400}" type="slidenum">
              <a:rPr lang="en-US"/>
              <a:pPr>
                <a:defRPr/>
              </a:pPr>
              <a:t>‹#›</a:t>
            </a:fld>
            <a:endParaRPr lang="en-US"/>
          </a:p>
        </p:txBody>
      </p:sp>
    </p:spTree>
    <p:extLst>
      <p:ext uri="{BB962C8B-B14F-4D97-AF65-F5344CB8AC3E}">
        <p14:creationId xmlns:p14="http://schemas.microsoft.com/office/powerpoint/2010/main" val="248651510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0FBCDE-A580-7740-AF28-A4862635CCC0}" type="slidenum">
              <a:rPr lang="en-US"/>
              <a:pPr>
                <a:defRPr/>
              </a:pPr>
              <a:t>1</a:t>
            </a:fld>
            <a:endParaRPr lang="en-US"/>
          </a:p>
        </p:txBody>
      </p:sp>
      <p:sp>
        <p:nvSpPr>
          <p:cNvPr id="121858"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121859"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val="1"/>
            </a:ext>
          </a:extLst>
        </p:spPr>
      </p:sp>
      <p:sp>
        <p:nvSpPr>
          <p:cNvPr id="126979"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dirty="0" smtClean="0"/>
              <a:t>110,000</a:t>
            </a:r>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6DF0D00-38EC-BB4C-96E6-D2285C9A4296}" type="slidenum">
              <a:rPr lang="en-US"/>
              <a:pPr>
                <a:defRPr/>
              </a:pPr>
              <a:t>109</a:t>
            </a:fld>
            <a:endParaRPr lang="en-US"/>
          </a:p>
        </p:txBody>
      </p:sp>
      <p:sp>
        <p:nvSpPr>
          <p:cNvPr id="212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299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EF2AB7E-B5C7-054F-A642-2DDE1193DD0B}" type="slidenum">
              <a:rPr lang="en-US"/>
              <a:pPr>
                <a:defRPr/>
              </a:pPr>
              <a:t>110</a:t>
            </a:fld>
            <a:endParaRPr lang="en-US"/>
          </a:p>
        </p:txBody>
      </p:sp>
      <p:sp>
        <p:nvSpPr>
          <p:cNvPr id="219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9139" name="Rectangle 3"/>
          <p:cNvSpPr>
            <a:spLocks noGrp="1" noChangeArrowheads="1"/>
          </p:cNvSpPr>
          <p:nvPr>
            <p:ph type="body" idx="1"/>
          </p:nvPr>
        </p:nvSpPr>
        <p:spPr/>
        <p:txBody>
          <a:bodyPr/>
          <a:lstStyle/>
          <a:p>
            <a:pPr eaLnBrk="1" hangingPunct="1">
              <a:defRPr/>
            </a:pPr>
            <a:r>
              <a:rPr lang="en-US" dirty="0" smtClean="0"/>
              <a:t>Yahoo!</a:t>
            </a:r>
            <a:r>
              <a:rPr lang="en-US" baseline="0" dirty="0" smtClean="0"/>
              <a:t> Notice the use of Yelp reviews on Yahoo!</a:t>
            </a:r>
            <a:endParaRPr lang="en-US" dirty="0"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A4DDD21-B411-CC43-A964-ADAEADB63BAE}" type="slidenum">
              <a:rPr lang="en-US"/>
              <a:pPr>
                <a:defRPr/>
              </a:pPr>
              <a:t>111</a:t>
            </a:fld>
            <a:endParaRPr lang="en-US"/>
          </a:p>
        </p:txBody>
      </p:sp>
      <p:sp>
        <p:nvSpPr>
          <p:cNvPr id="243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371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EAFB01-1EE3-534A-B405-8C8BF62CBFE5}" type="slidenum">
              <a:rPr lang="en-US"/>
              <a:pPr>
                <a:defRPr/>
              </a:pPr>
              <a:t>112</a:t>
            </a:fld>
            <a:endParaRPr lang="en-US"/>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883"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A9F2A1B-BABB-4643-8CFF-F546111B1142}" type="slidenum">
              <a:rPr lang="en-US"/>
              <a:pPr>
                <a:defRPr/>
              </a:pPr>
              <a:t>113</a:t>
            </a:fld>
            <a:endParaRPr lang="en-US"/>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907" name="Rectangle 3"/>
          <p:cNvSpPr>
            <a:spLocks noGrp="1" noChangeArrowheads="1"/>
          </p:cNvSpPr>
          <p:nvPr>
            <p:ph type="body" idx="1"/>
          </p:nvPr>
        </p:nvSpPr>
        <p:spPr/>
        <p:txBody>
          <a:bodyPr/>
          <a:lstStyle/>
          <a:p>
            <a:pPr eaLnBrk="1" hangingPunct="1">
              <a:defRPr/>
            </a:pPr>
            <a:endParaRPr lang="en-US" dirty="0"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7A1C71F-8F02-7141-A9D8-76A550208D11}" type="slidenum">
              <a:rPr lang="en-US"/>
              <a:pPr>
                <a:defRPr/>
              </a:pPr>
              <a:t>114</a:t>
            </a:fld>
            <a:endParaRPr lang="en-US"/>
          </a:p>
        </p:txBody>
      </p:sp>
      <p:sp>
        <p:nvSpPr>
          <p:cNvPr id="388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8099"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in SF</a:t>
            </a:r>
            <a:endParaRPr lang="en-US" dirty="0"/>
          </a:p>
        </p:txBody>
      </p:sp>
      <p:sp>
        <p:nvSpPr>
          <p:cNvPr id="4" name="Slide Number Placeholder 3"/>
          <p:cNvSpPr>
            <a:spLocks noGrp="1"/>
          </p:cNvSpPr>
          <p:nvPr>
            <p:ph type="sldNum" sz="quarter" idx="10"/>
          </p:nvPr>
        </p:nvSpPr>
        <p:spPr/>
        <p:txBody>
          <a:bodyPr/>
          <a:lstStyle/>
          <a:p>
            <a:pPr>
              <a:defRPr/>
            </a:pPr>
            <a:fld id="{58BC2BC0-0735-6645-A494-914A4C096400}" type="slidenum">
              <a:rPr lang="en-US" smtClean="0"/>
              <a:pPr>
                <a:defRPr/>
              </a:pPr>
              <a:t>116</a:t>
            </a:fld>
            <a:endParaRPr lang="en-US"/>
          </a:p>
        </p:txBody>
      </p:sp>
    </p:spTree>
    <p:extLst>
      <p:ext uri="{BB962C8B-B14F-4D97-AF65-F5344CB8AC3E}">
        <p14:creationId xmlns:p14="http://schemas.microsoft.com/office/powerpoint/2010/main" val="175772685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in SF</a:t>
            </a:r>
            <a:endParaRPr lang="en-US" dirty="0"/>
          </a:p>
        </p:txBody>
      </p:sp>
      <p:sp>
        <p:nvSpPr>
          <p:cNvPr id="4" name="Slide Number Placeholder 3"/>
          <p:cNvSpPr>
            <a:spLocks noGrp="1"/>
          </p:cNvSpPr>
          <p:nvPr>
            <p:ph type="sldNum" sz="quarter" idx="10"/>
          </p:nvPr>
        </p:nvSpPr>
        <p:spPr/>
        <p:txBody>
          <a:bodyPr/>
          <a:lstStyle/>
          <a:p>
            <a:pPr>
              <a:defRPr/>
            </a:pPr>
            <a:fld id="{58BC2BC0-0735-6645-A494-914A4C096400}" type="slidenum">
              <a:rPr lang="en-US" smtClean="0"/>
              <a:pPr>
                <a:defRPr/>
              </a:pPr>
              <a:t>117</a:t>
            </a:fld>
            <a:endParaRPr lang="en-US"/>
          </a:p>
        </p:txBody>
      </p:sp>
    </p:spTree>
    <p:extLst>
      <p:ext uri="{BB962C8B-B14F-4D97-AF65-F5344CB8AC3E}">
        <p14:creationId xmlns:p14="http://schemas.microsoft.com/office/powerpoint/2010/main" val="175772685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in SF</a:t>
            </a:r>
            <a:endParaRPr lang="en-US" dirty="0"/>
          </a:p>
        </p:txBody>
      </p:sp>
      <p:sp>
        <p:nvSpPr>
          <p:cNvPr id="4" name="Slide Number Placeholder 3"/>
          <p:cNvSpPr>
            <a:spLocks noGrp="1"/>
          </p:cNvSpPr>
          <p:nvPr>
            <p:ph type="sldNum" sz="quarter" idx="10"/>
          </p:nvPr>
        </p:nvSpPr>
        <p:spPr/>
        <p:txBody>
          <a:bodyPr/>
          <a:lstStyle/>
          <a:p>
            <a:pPr>
              <a:defRPr/>
            </a:pPr>
            <a:fld id="{58BC2BC0-0735-6645-A494-914A4C096400}" type="slidenum">
              <a:rPr lang="en-US" smtClean="0"/>
              <a:pPr>
                <a:defRPr/>
              </a:pPr>
              <a:t>118</a:t>
            </a:fld>
            <a:endParaRPr lang="en-US"/>
          </a:p>
        </p:txBody>
      </p:sp>
    </p:spTree>
    <p:extLst>
      <p:ext uri="{BB962C8B-B14F-4D97-AF65-F5344CB8AC3E}">
        <p14:creationId xmlns:p14="http://schemas.microsoft.com/office/powerpoint/2010/main" val="175772685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in SF</a:t>
            </a:r>
            <a:endParaRPr lang="en-US" dirty="0"/>
          </a:p>
        </p:txBody>
      </p:sp>
      <p:sp>
        <p:nvSpPr>
          <p:cNvPr id="4" name="Slide Number Placeholder 3"/>
          <p:cNvSpPr>
            <a:spLocks noGrp="1"/>
          </p:cNvSpPr>
          <p:nvPr>
            <p:ph type="sldNum" sz="quarter" idx="10"/>
          </p:nvPr>
        </p:nvSpPr>
        <p:spPr/>
        <p:txBody>
          <a:bodyPr/>
          <a:lstStyle/>
          <a:p>
            <a:pPr>
              <a:defRPr/>
            </a:pPr>
            <a:fld id="{58BC2BC0-0735-6645-A494-914A4C096400}" type="slidenum">
              <a:rPr lang="en-US" smtClean="0"/>
              <a:pPr>
                <a:defRPr/>
              </a:pPr>
              <a:t>119</a:t>
            </a:fld>
            <a:endParaRPr lang="en-US"/>
          </a:p>
        </p:txBody>
      </p:sp>
    </p:spTree>
    <p:extLst>
      <p:ext uri="{BB962C8B-B14F-4D97-AF65-F5344CB8AC3E}">
        <p14:creationId xmlns:p14="http://schemas.microsoft.com/office/powerpoint/2010/main" val="1757726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267203E9-60D9-654E-83D3-A95BE46F6EFE}" type="slidenum">
              <a:rPr lang="en-US" smtClean="0"/>
              <a:pPr>
                <a:defRPr/>
              </a:pPr>
              <a:t>18</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in SF</a:t>
            </a:r>
            <a:endParaRPr lang="en-US" dirty="0"/>
          </a:p>
        </p:txBody>
      </p:sp>
      <p:sp>
        <p:nvSpPr>
          <p:cNvPr id="4" name="Slide Number Placeholder 3"/>
          <p:cNvSpPr>
            <a:spLocks noGrp="1"/>
          </p:cNvSpPr>
          <p:nvPr>
            <p:ph type="sldNum" sz="quarter" idx="10"/>
          </p:nvPr>
        </p:nvSpPr>
        <p:spPr/>
        <p:txBody>
          <a:bodyPr/>
          <a:lstStyle/>
          <a:p>
            <a:pPr>
              <a:defRPr/>
            </a:pPr>
            <a:fld id="{58BC2BC0-0735-6645-A494-914A4C096400}" type="slidenum">
              <a:rPr lang="en-US" smtClean="0"/>
              <a:pPr>
                <a:defRPr/>
              </a:pPr>
              <a:t>120</a:t>
            </a:fld>
            <a:endParaRPr lang="en-US"/>
          </a:p>
        </p:txBody>
      </p:sp>
    </p:spTree>
    <p:extLst>
      <p:ext uri="{BB962C8B-B14F-4D97-AF65-F5344CB8AC3E}">
        <p14:creationId xmlns:p14="http://schemas.microsoft.com/office/powerpoint/2010/main" val="175772685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in SF</a:t>
            </a:r>
            <a:endParaRPr lang="en-US" dirty="0"/>
          </a:p>
        </p:txBody>
      </p:sp>
      <p:sp>
        <p:nvSpPr>
          <p:cNvPr id="4" name="Slide Number Placeholder 3"/>
          <p:cNvSpPr>
            <a:spLocks noGrp="1"/>
          </p:cNvSpPr>
          <p:nvPr>
            <p:ph type="sldNum" sz="quarter" idx="10"/>
          </p:nvPr>
        </p:nvSpPr>
        <p:spPr/>
        <p:txBody>
          <a:bodyPr/>
          <a:lstStyle/>
          <a:p>
            <a:pPr>
              <a:defRPr/>
            </a:pPr>
            <a:fld id="{58BC2BC0-0735-6645-A494-914A4C096400}" type="slidenum">
              <a:rPr lang="en-US" smtClean="0"/>
              <a:pPr>
                <a:defRPr/>
              </a:pPr>
              <a:t>121</a:t>
            </a:fld>
            <a:endParaRPr lang="en-US"/>
          </a:p>
        </p:txBody>
      </p:sp>
    </p:spTree>
    <p:extLst>
      <p:ext uri="{BB962C8B-B14F-4D97-AF65-F5344CB8AC3E}">
        <p14:creationId xmlns:p14="http://schemas.microsoft.com/office/powerpoint/2010/main" val="175772685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Not in SF</a:t>
            </a:r>
            <a:endParaRPr lang="en-US"/>
          </a:p>
        </p:txBody>
      </p:sp>
      <p:sp>
        <p:nvSpPr>
          <p:cNvPr id="4" name="Slide Number Placeholder 3"/>
          <p:cNvSpPr>
            <a:spLocks noGrp="1"/>
          </p:cNvSpPr>
          <p:nvPr>
            <p:ph type="sldNum" sz="quarter" idx="10"/>
          </p:nvPr>
        </p:nvSpPr>
        <p:spPr/>
        <p:txBody>
          <a:bodyPr/>
          <a:lstStyle/>
          <a:p>
            <a:pPr>
              <a:defRPr/>
            </a:pPr>
            <a:fld id="{58BC2BC0-0735-6645-A494-914A4C096400}" type="slidenum">
              <a:rPr lang="en-US" smtClean="0"/>
              <a:pPr>
                <a:defRPr/>
              </a:pPr>
              <a:t>122</a:t>
            </a:fld>
            <a:endParaRPr lang="en-US"/>
          </a:p>
        </p:txBody>
      </p:sp>
    </p:spTree>
    <p:extLst>
      <p:ext uri="{BB962C8B-B14F-4D97-AF65-F5344CB8AC3E}">
        <p14:creationId xmlns:p14="http://schemas.microsoft.com/office/powerpoint/2010/main" val="175772685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Not in SF</a:t>
            </a:r>
            <a:endParaRPr lang="en-US"/>
          </a:p>
        </p:txBody>
      </p:sp>
      <p:sp>
        <p:nvSpPr>
          <p:cNvPr id="4" name="Slide Number Placeholder 3"/>
          <p:cNvSpPr>
            <a:spLocks noGrp="1"/>
          </p:cNvSpPr>
          <p:nvPr>
            <p:ph type="sldNum" sz="quarter" idx="10"/>
          </p:nvPr>
        </p:nvSpPr>
        <p:spPr/>
        <p:txBody>
          <a:bodyPr/>
          <a:lstStyle/>
          <a:p>
            <a:pPr>
              <a:defRPr/>
            </a:pPr>
            <a:fld id="{58BC2BC0-0735-6645-A494-914A4C096400}" type="slidenum">
              <a:rPr lang="en-US" smtClean="0"/>
              <a:pPr>
                <a:defRPr/>
              </a:pPr>
              <a:t>123</a:t>
            </a:fld>
            <a:endParaRPr lang="en-US"/>
          </a:p>
        </p:txBody>
      </p:sp>
    </p:spTree>
    <p:extLst>
      <p:ext uri="{BB962C8B-B14F-4D97-AF65-F5344CB8AC3E}">
        <p14:creationId xmlns:p14="http://schemas.microsoft.com/office/powerpoint/2010/main" val="175772685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Not in SF</a:t>
            </a:r>
            <a:endParaRPr lang="en-US"/>
          </a:p>
        </p:txBody>
      </p:sp>
      <p:sp>
        <p:nvSpPr>
          <p:cNvPr id="4" name="Slide Number Placeholder 3"/>
          <p:cNvSpPr>
            <a:spLocks noGrp="1"/>
          </p:cNvSpPr>
          <p:nvPr>
            <p:ph type="sldNum" sz="quarter" idx="10"/>
          </p:nvPr>
        </p:nvSpPr>
        <p:spPr/>
        <p:txBody>
          <a:bodyPr/>
          <a:lstStyle/>
          <a:p>
            <a:pPr>
              <a:defRPr/>
            </a:pPr>
            <a:fld id="{58BC2BC0-0735-6645-A494-914A4C096400}" type="slidenum">
              <a:rPr lang="en-US" smtClean="0"/>
              <a:pPr>
                <a:defRPr/>
              </a:pPr>
              <a:t>124</a:t>
            </a:fld>
            <a:endParaRPr lang="en-US"/>
          </a:p>
        </p:txBody>
      </p:sp>
    </p:spTree>
    <p:extLst>
      <p:ext uri="{BB962C8B-B14F-4D97-AF65-F5344CB8AC3E}">
        <p14:creationId xmlns:p14="http://schemas.microsoft.com/office/powerpoint/2010/main" val="175772685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EA7FC7F7-86CA-8A45-934E-5A787D1C9978}" type="slidenum">
              <a:rPr lang="en-US" smtClean="0"/>
              <a:pPr>
                <a:defRPr/>
              </a:pPr>
              <a:t>125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69ECC4B-E03C-5840-BC5E-ACE5D10C6C83}" type="slidenum">
              <a:rPr lang="en-US"/>
              <a:pPr>
                <a:defRPr/>
              </a:pPr>
              <a:t>126</a:t>
            </a:fld>
            <a:endParaRPr lang="en-US"/>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883" name="Rectangle 3"/>
          <p:cNvSpPr>
            <a:spLocks noGrp="1" noChangeArrowheads="1"/>
          </p:cNvSpPr>
          <p:nvPr>
            <p:ph type="body" idx="1"/>
          </p:nvPr>
        </p:nvSpPr>
        <p:spPr/>
        <p:txBody>
          <a:bodyPr/>
          <a:lstStyle/>
          <a:p>
            <a:pPr eaLnBrk="1" hangingPunct="1">
              <a:defRPr/>
            </a:pPr>
            <a:r>
              <a:rPr lang="en-US" dirty="0" smtClean="0"/>
              <a:t>Site clinic</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4C1B97F-6474-4A46-AE09-5BEB3DB06D08}" type="slidenum">
              <a:rPr lang="en-US"/>
              <a:pPr>
                <a:defRPr/>
              </a:pPr>
              <a:t>127</a:t>
            </a:fld>
            <a:endParaRPr lang="en-US"/>
          </a:p>
        </p:txBody>
      </p:sp>
      <p:sp>
        <p:nvSpPr>
          <p:cNvPr id="197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63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4C1B97F-6474-4A46-AE09-5BEB3DB06D08}" type="slidenum">
              <a:rPr lang="en-US"/>
              <a:pPr>
                <a:defRPr/>
              </a:pPr>
              <a:t>128</a:t>
            </a:fld>
            <a:endParaRPr lang="en-US"/>
          </a:p>
        </p:txBody>
      </p:sp>
      <p:sp>
        <p:nvSpPr>
          <p:cNvPr id="197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63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4C1B97F-6474-4A46-AE09-5BEB3DB06D08}" type="slidenum">
              <a:rPr lang="en-US"/>
              <a:pPr>
                <a:defRPr/>
              </a:pPr>
              <a:t>129</a:t>
            </a:fld>
            <a:endParaRPr lang="en-US"/>
          </a:p>
        </p:txBody>
      </p:sp>
      <p:sp>
        <p:nvSpPr>
          <p:cNvPr id="197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63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3528232-9A01-9241-B6F6-B7A514FE4E58}" type="slidenum">
              <a:rPr lang="en-US"/>
              <a:pPr>
                <a:defRPr/>
              </a:pPr>
              <a:t>19</a:t>
            </a:fld>
            <a:endParaRPr lang="en-US"/>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883"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4C1B97F-6474-4A46-AE09-5BEB3DB06D08}" type="slidenum">
              <a:rPr lang="en-US"/>
              <a:pPr>
                <a:defRPr/>
              </a:pPr>
              <a:t>130</a:t>
            </a:fld>
            <a:endParaRPr lang="en-US"/>
          </a:p>
        </p:txBody>
      </p:sp>
      <p:sp>
        <p:nvSpPr>
          <p:cNvPr id="197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63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DF910B40-CFD1-D74F-AE9D-13BA8699B849}" type="slidenum">
              <a:rPr lang="en-US" smtClean="0"/>
              <a:pPr>
                <a:defRPr/>
              </a:pPr>
              <a:t>131</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8C1575B-092F-0040-9F42-41BEF42F7D84}" type="slidenum">
              <a:rPr lang="en-US"/>
              <a:pPr>
                <a:defRPr/>
              </a:pPr>
              <a:t>132</a:t>
            </a:fld>
            <a:endParaRPr lang="en-US"/>
          </a:p>
        </p:txBody>
      </p:sp>
      <p:sp>
        <p:nvSpPr>
          <p:cNvPr id="212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299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C0976ED-F23D-7C44-B132-FAA2900251FE}" type="slidenum">
              <a:rPr lang="en-US"/>
              <a:pPr>
                <a:defRPr/>
              </a:pPr>
              <a:t>133</a:t>
            </a:fld>
            <a:endParaRPr lang="en-US"/>
          </a:p>
        </p:txBody>
      </p:sp>
      <p:sp>
        <p:nvSpPr>
          <p:cNvPr id="212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299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1878380-49CA-AD4C-BB15-8623845BFF06}" type="slidenum">
              <a:rPr lang="en-US"/>
              <a:pPr>
                <a:defRPr/>
              </a:pPr>
              <a:t>134</a:t>
            </a:fld>
            <a:endParaRPr lang="en-US"/>
          </a:p>
        </p:txBody>
      </p:sp>
      <p:sp>
        <p:nvSpPr>
          <p:cNvPr id="212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299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E966DBF-B0D6-3045-A62D-9EE5C368A1AF}" type="slidenum">
              <a:rPr lang="en-US"/>
              <a:pPr>
                <a:defRPr/>
              </a:pPr>
              <a:t>135</a:t>
            </a:fld>
            <a:endParaRPr lang="en-US"/>
          </a:p>
        </p:txBody>
      </p:sp>
      <p:sp>
        <p:nvSpPr>
          <p:cNvPr id="212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299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7A907A3-0984-FC41-BDEB-FF2BB361D050}" type="slidenum">
              <a:rPr lang="en-US"/>
              <a:pPr>
                <a:defRPr/>
              </a:pPr>
              <a:t>136</a:t>
            </a:fld>
            <a:endParaRPr lang="en-US"/>
          </a:p>
        </p:txBody>
      </p:sp>
      <p:sp>
        <p:nvSpPr>
          <p:cNvPr id="212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299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6896DD4-8D73-314E-94DC-5DFBFA9BEDD4}" type="slidenum">
              <a:rPr lang="en-US"/>
              <a:pPr>
                <a:defRPr/>
              </a:pPr>
              <a:t>137</a:t>
            </a:fld>
            <a:endParaRPr lang="en-US"/>
          </a:p>
        </p:txBody>
      </p:sp>
      <p:sp>
        <p:nvSpPr>
          <p:cNvPr id="212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299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6B7E4C0-731D-D54D-9D78-451415F511D7}" type="slidenum">
              <a:rPr lang="en-US"/>
              <a:pPr>
                <a:defRPr/>
              </a:pPr>
              <a:t>138</a:t>
            </a:fld>
            <a:endParaRPr lang="en-US"/>
          </a:p>
        </p:txBody>
      </p:sp>
      <p:sp>
        <p:nvSpPr>
          <p:cNvPr id="212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299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1957EB-B064-3045-8CD1-389E97571277}" type="slidenum">
              <a:rPr lang="en-US"/>
              <a:pPr>
                <a:defRPr/>
              </a:pPr>
              <a:t>139</a:t>
            </a:fld>
            <a:endParaRPr lang="en-US"/>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883"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CD49D16-B5A0-7543-848C-247A9D6DFF40}" type="slidenum">
              <a:rPr lang="en-US"/>
              <a:pPr>
                <a:defRPr/>
              </a:pPr>
              <a:t>20</a:t>
            </a:fld>
            <a:endParaRPr lang="en-US"/>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883"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2574EE6-CD4B-5642-93F1-2E0399C5F1FC}" type="slidenum">
              <a:rPr lang="en-US"/>
              <a:pPr>
                <a:defRPr/>
              </a:pPr>
              <a:t>140</a:t>
            </a:fld>
            <a:endParaRPr lang="en-US"/>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883"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5023A84-9C3C-6F4B-870E-9D3B0035F9E0}" type="slidenum">
              <a:rPr lang="en-US"/>
              <a:pPr>
                <a:defRPr/>
              </a:pPr>
              <a:t>141</a:t>
            </a:fld>
            <a:endParaRPr lang="en-US"/>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883"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44EF95A-B0A4-AD4A-9C15-1E07CB8633C3}" type="slidenum">
              <a:rPr lang="en-US"/>
              <a:pPr>
                <a:defRPr/>
              </a:pPr>
              <a:t>142</a:t>
            </a:fld>
            <a:endParaRPr lang="en-US"/>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883"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B278D1F-214F-9A4B-9710-E4AB6049651B}" type="slidenum">
              <a:rPr lang="en-US"/>
              <a:pPr>
                <a:defRPr/>
              </a:pPr>
              <a:t>143</a:t>
            </a:fld>
            <a:endParaRPr lang="en-US"/>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883"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687D928-7C39-E746-B8DD-2AF27C04B727}" type="slidenum">
              <a:rPr lang="en-US"/>
              <a:pPr>
                <a:defRPr/>
              </a:pPr>
              <a:t>144</a:t>
            </a:fld>
            <a:endParaRPr lang="en-US"/>
          </a:p>
        </p:txBody>
      </p:sp>
      <p:sp>
        <p:nvSpPr>
          <p:cNvPr id="197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63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687D928-7C39-E746-B8DD-2AF27C04B727}" type="slidenum">
              <a:rPr lang="en-US"/>
              <a:pPr>
                <a:defRPr/>
              </a:pPr>
              <a:t>145</a:t>
            </a:fld>
            <a:endParaRPr lang="en-US"/>
          </a:p>
        </p:txBody>
      </p:sp>
      <p:sp>
        <p:nvSpPr>
          <p:cNvPr id="197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63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AFEF2A2-691B-AE42-803F-81327E3780A6}" type="slidenum">
              <a:rPr lang="en-US"/>
              <a:pPr>
                <a:defRPr/>
              </a:pPr>
              <a:t>146</a:t>
            </a:fld>
            <a:endParaRPr lang="en-US"/>
          </a:p>
        </p:txBody>
      </p:sp>
      <p:sp>
        <p:nvSpPr>
          <p:cNvPr id="130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0051" name="Rectangle 3"/>
          <p:cNvSpPr>
            <a:spLocks noGrp="1" noChangeArrowheads="1"/>
          </p:cNvSpPr>
          <p:nvPr>
            <p:ph type="body" idx="1"/>
          </p:nvPr>
        </p:nvSpPr>
        <p:spPr/>
        <p:txBody>
          <a:bodyPr/>
          <a:lstStyle/>
          <a:p>
            <a:pPr eaLnBrk="1" hangingPunct="1">
              <a:defRPr/>
            </a:pPr>
            <a:endParaRPr lang="en-US" dirty="0"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53960E2-62B4-2A4D-967B-45E2AF853F4D}" type="slidenum">
              <a:rPr lang="en-US"/>
              <a:pPr>
                <a:defRPr/>
              </a:pPr>
              <a:t>148</a:t>
            </a:fld>
            <a:endParaRPr lang="en-US"/>
          </a:p>
        </p:txBody>
      </p:sp>
      <p:sp>
        <p:nvSpPr>
          <p:cNvPr id="158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723"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CD49D16-B5A0-7543-848C-247A9D6DFF40}" type="slidenum">
              <a:rPr lang="en-US"/>
              <a:pPr>
                <a:defRPr/>
              </a:pPr>
              <a:t>21</a:t>
            </a:fld>
            <a:endParaRPr lang="en-US"/>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883"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D6CA667-4874-9D48-AD39-3439E9456D10}" type="slidenum">
              <a:rPr lang="en-US"/>
              <a:pPr>
                <a:defRPr/>
              </a:pPr>
              <a:t>22</a:t>
            </a:fld>
            <a:endParaRPr lang="en-US"/>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907" name="Rectangle 3"/>
          <p:cNvSpPr>
            <a:spLocks noGrp="1" noChangeArrowheads="1"/>
          </p:cNvSpPr>
          <p:nvPr>
            <p:ph type="body" idx="1"/>
          </p:nvPr>
        </p:nvSpPr>
        <p:spPr/>
        <p:txBody>
          <a:bodyPr/>
          <a:lstStyle/>
          <a:p>
            <a:pPr eaLnBrk="1" hangingPunct="1">
              <a:defRPr/>
            </a:pP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2CBC4E9-6E88-9842-B575-3B72F9753C78}" type="slidenum">
              <a:rPr lang="en-US"/>
              <a:pPr>
                <a:defRPr/>
              </a:pPr>
              <a:t>23</a:t>
            </a:fld>
            <a:endParaRPr lang="en-US"/>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907" name="Rectangle 3"/>
          <p:cNvSpPr>
            <a:spLocks noGrp="1" noChangeArrowheads="1"/>
          </p:cNvSpPr>
          <p:nvPr>
            <p:ph type="body" idx="1"/>
          </p:nvPr>
        </p:nvSpPr>
        <p:spPr/>
        <p:txBody>
          <a:bodyPr/>
          <a:lstStyle/>
          <a:p>
            <a:pPr eaLnBrk="1" hangingPunct="1">
              <a:defRPr/>
            </a:pPr>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5447EB4-B501-DD43-8F33-B7724D359932}" type="slidenum">
              <a:rPr lang="en-US"/>
              <a:pPr>
                <a:defRPr/>
              </a:pPr>
              <a:t>24</a:t>
            </a:fld>
            <a:endParaRPr lang="en-US"/>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907" name="Rectangle 3"/>
          <p:cNvSpPr>
            <a:spLocks noGrp="1" noChangeArrowheads="1"/>
          </p:cNvSpPr>
          <p:nvPr>
            <p:ph type="body" idx="1"/>
          </p:nvPr>
        </p:nvSpPr>
        <p:spPr/>
        <p:txBody>
          <a:bodyPr/>
          <a:lstStyle/>
          <a:p>
            <a:pPr eaLnBrk="1" hangingPunct="1">
              <a:defRPr/>
            </a:pP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5447EB4-B501-DD43-8F33-B7724D359932}" type="slidenum">
              <a:rPr lang="en-US"/>
              <a:pPr>
                <a:defRPr/>
              </a:pPr>
              <a:t>25</a:t>
            </a:fld>
            <a:endParaRPr lang="en-US"/>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907" name="Rectangle 3"/>
          <p:cNvSpPr>
            <a:spLocks noGrp="1" noChangeArrowheads="1"/>
          </p:cNvSpPr>
          <p:nvPr>
            <p:ph type="body" idx="1"/>
          </p:nvPr>
        </p:nvSpPr>
        <p:spPr/>
        <p:txBody>
          <a:bodyPr/>
          <a:lstStyle/>
          <a:p>
            <a:pPr eaLnBrk="1" hangingPunct="1">
              <a:defRPr/>
            </a:pP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5447EB4-B501-DD43-8F33-B7724D359932}" type="slidenum">
              <a:rPr lang="en-US"/>
              <a:pPr>
                <a:defRPr/>
              </a:pPr>
              <a:t>26</a:t>
            </a:fld>
            <a:endParaRPr lang="en-US"/>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907" name="Rectangle 3"/>
          <p:cNvSpPr>
            <a:spLocks noGrp="1" noChangeArrowheads="1"/>
          </p:cNvSpPr>
          <p:nvPr>
            <p:ph type="body" idx="1"/>
          </p:nvPr>
        </p:nvSpPr>
        <p:spPr/>
        <p:txBody>
          <a:bodyPr/>
          <a:lstStyle/>
          <a:p>
            <a:pPr eaLnBrk="1" hangingPunct="1">
              <a:defRPr/>
            </a:pP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0FBCDE-A580-7740-AF28-A4862635CCC0}" type="slidenum">
              <a:rPr lang="en-US"/>
              <a:pPr>
                <a:defRPr/>
              </a:pPr>
              <a:t>2</a:t>
            </a:fld>
            <a:endParaRPr lang="en-US"/>
          </a:p>
        </p:txBody>
      </p:sp>
      <p:sp>
        <p:nvSpPr>
          <p:cNvPr id="121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1859" name="Rectangle 3"/>
          <p:cNvSpPr>
            <a:spLocks noGrp="1" noChangeArrowheads="1"/>
          </p:cNvSpPr>
          <p:nvPr>
            <p:ph type="body" idx="1"/>
          </p:nvPr>
        </p:nvSpPr>
        <p:spPr/>
        <p:txBody>
          <a:bodyPr/>
          <a:lstStyle/>
          <a:p>
            <a:pPr eaLnBrk="1" hangingPunct="1">
              <a:defRPr/>
            </a:pPr>
            <a:r>
              <a:rPr lang="en-US" dirty="0" smtClean="0"/>
              <a:t>Welcome to the</a:t>
            </a:r>
            <a:r>
              <a:rPr lang="en-US" baseline="0" dirty="0" smtClean="0"/>
              <a:t> world of search and social media</a:t>
            </a: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val="1"/>
            </a:ext>
          </a:extLst>
        </p:spPr>
      </p:sp>
      <p:sp>
        <p:nvSpPr>
          <p:cNvPr id="135171"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dirty="0" smtClean="0"/>
              <a:t>Let’s get started. This slide is just to</a:t>
            </a:r>
            <a:r>
              <a:rPr lang="en-US" baseline="0" dirty="0" smtClean="0"/>
              <a:t> show we are starting.</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504A2CD-0978-554C-810F-8B89160CE765}" type="slidenum">
              <a:rPr lang="en-US"/>
              <a:pPr>
                <a:defRPr/>
              </a:pPr>
              <a:t>28</a:t>
            </a:fld>
            <a:endParaRPr lang="en-US"/>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883" name="Rectangle 3"/>
          <p:cNvSpPr>
            <a:spLocks noGrp="1" noChangeArrowheads="1"/>
          </p:cNvSpPr>
          <p:nvPr>
            <p:ph type="body" idx="1"/>
          </p:nvPr>
        </p:nvSpPr>
        <p:spPr/>
        <p:txBody>
          <a:bodyPr/>
          <a:lstStyle/>
          <a:p>
            <a:pPr eaLnBrk="1" hangingPunct="1">
              <a:defRPr/>
            </a:pPr>
            <a:r>
              <a:rPr lang="en-US" dirty="0" smtClean="0"/>
              <a:t>Site clinic</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6F903A11-AA39-D54C-8544-B98AD039C3CD}" type="slidenum">
              <a:rPr lang="en-US" smtClean="0"/>
              <a:pPr>
                <a:defRPr/>
              </a:pPr>
              <a:t>29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342D7CB4-F598-2D4F-BF58-4A1DD330555C}" type="slidenum">
              <a:rPr lang="en-US" smtClean="0"/>
              <a:pPr>
                <a:defRPr/>
              </a:pPr>
              <a:t>30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A4FA7546-07C1-114A-A948-E34E40A3AAA5}" type="slidenum">
              <a:rPr lang="en-US" smtClean="0"/>
              <a:pPr>
                <a:defRPr/>
              </a:pPr>
              <a:t>31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D9ADCB5-2840-984B-A442-E1CF8ECF1E55}" type="slidenum">
              <a:rPr lang="en-US"/>
              <a:pPr>
                <a:defRPr/>
              </a:pPr>
              <a:t>32</a:t>
            </a:fld>
            <a:endParaRPr lang="en-US"/>
          </a:p>
        </p:txBody>
      </p:sp>
      <p:sp>
        <p:nvSpPr>
          <p:cNvPr id="165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5891"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328EC5-80E9-CB42-8BB1-5AAFC0E55744}" type="slidenum">
              <a:rPr lang="en-US"/>
              <a:pPr>
                <a:defRPr/>
              </a:pPr>
              <a:t>33</a:t>
            </a:fld>
            <a:endParaRPr lang="en-US"/>
          </a:p>
        </p:txBody>
      </p:sp>
      <p:sp>
        <p:nvSpPr>
          <p:cNvPr id="165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5891"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DFAF10-27CC-1A44-95DF-2F4D6A4E9142}" type="slidenum">
              <a:rPr lang="en-US"/>
              <a:pPr>
                <a:defRPr/>
              </a:pPr>
              <a:t>34</a:t>
            </a:fld>
            <a:endParaRPr lang="en-US"/>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907" name="Rectangle 3"/>
          <p:cNvSpPr>
            <a:spLocks noGrp="1" noChangeArrowheads="1"/>
          </p:cNvSpPr>
          <p:nvPr>
            <p:ph type="body" idx="1"/>
          </p:nvPr>
        </p:nvSpPr>
        <p:spPr/>
        <p:txBody>
          <a:bodyPr/>
          <a:lstStyle/>
          <a:p>
            <a:pPr eaLnBrk="1" hangingPunct="1">
              <a:defRPr/>
            </a:pPr>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F5F0DB-1137-5146-A9B5-392C786F737A}" type="slidenum">
              <a:rPr lang="en-US"/>
              <a:pPr>
                <a:defRPr/>
              </a:pPr>
              <a:t>35</a:t>
            </a:fld>
            <a:endParaRPr lang="en-US"/>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907" name="Rectangle 3"/>
          <p:cNvSpPr>
            <a:spLocks noGrp="1" noChangeArrowheads="1"/>
          </p:cNvSpPr>
          <p:nvPr>
            <p:ph type="body" idx="1"/>
          </p:nvPr>
        </p:nvSpPr>
        <p:spPr/>
        <p:txBody>
          <a:bodyPr/>
          <a:lstStyle/>
          <a:p>
            <a:pPr eaLnBrk="1" hangingPunct="1">
              <a:defRPr/>
            </a:pPr>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55448B9-7DEC-E344-AD9F-AF9B1A939164}" type="slidenum">
              <a:rPr lang="en-US"/>
              <a:pPr>
                <a:defRPr/>
              </a:pPr>
              <a:t>36</a:t>
            </a:fld>
            <a:endParaRPr lang="en-US"/>
          </a:p>
        </p:txBody>
      </p:sp>
      <p:sp>
        <p:nvSpPr>
          <p:cNvPr id="165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5891"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267203E9-60D9-654E-83D3-A95BE46F6EFE}"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0830AEA-2AE0-4146-8190-E7F3E78D09AB}" type="slidenum">
              <a:rPr lang="en-US"/>
              <a:pPr>
                <a:defRPr/>
              </a:pPr>
              <a:t>37</a:t>
            </a:fld>
            <a:endParaRPr lang="en-US"/>
          </a:p>
        </p:txBody>
      </p:sp>
      <p:sp>
        <p:nvSpPr>
          <p:cNvPr id="166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691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A7F83D8-8CEB-0245-B0FF-42B92C209B56}" type="slidenum">
              <a:rPr lang="en-US"/>
              <a:pPr>
                <a:defRPr/>
              </a:pPr>
              <a:t>38</a:t>
            </a:fld>
            <a:endParaRPr lang="en-US"/>
          </a:p>
        </p:txBody>
      </p:sp>
      <p:sp>
        <p:nvSpPr>
          <p:cNvPr id="231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1427"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7F61A6B-3A00-824C-A788-9B873B645023}" type="slidenum">
              <a:rPr lang="en-US"/>
              <a:pPr>
                <a:defRPr/>
              </a:pPr>
              <a:t>39</a:t>
            </a:fld>
            <a:endParaRPr lang="en-US"/>
          </a:p>
        </p:txBody>
      </p:sp>
      <p:sp>
        <p:nvSpPr>
          <p:cNvPr id="167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7939"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9D715C0-D598-344E-ACC5-BFD598485F89}" type="slidenum">
              <a:rPr lang="en-US"/>
              <a:pPr>
                <a:defRPr/>
              </a:pPr>
              <a:t>40</a:t>
            </a:fld>
            <a:endParaRPr lang="en-US"/>
          </a:p>
        </p:txBody>
      </p:sp>
      <p:sp>
        <p:nvSpPr>
          <p:cNvPr id="199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9683"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FA45723-BE0F-0842-9DFD-EF99FDE75D56}" type="slidenum">
              <a:rPr lang="en-US"/>
              <a:pPr>
                <a:defRPr/>
              </a:pPr>
              <a:t>41</a:t>
            </a:fld>
            <a:endParaRPr lang="en-US"/>
          </a:p>
        </p:txBody>
      </p:sp>
      <p:sp>
        <p:nvSpPr>
          <p:cNvPr id="199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9683" name="Rectangle 3"/>
          <p:cNvSpPr>
            <a:spLocks noGrp="1" noChangeArrowheads="1"/>
          </p:cNvSpPr>
          <p:nvPr>
            <p:ph type="body" idx="1"/>
          </p:nvPr>
        </p:nvSpPr>
        <p:spPr/>
        <p:txBody>
          <a:bodyPr/>
          <a:lstStyle/>
          <a:p>
            <a:pPr eaLnBrk="1" hangingPunct="1">
              <a:defRPr/>
            </a:pPr>
            <a:r>
              <a:rPr lang="en-US" dirty="0" smtClean="0"/>
              <a:t>This</a:t>
            </a:r>
            <a:r>
              <a:rPr lang="en-US" baseline="0" dirty="0" smtClean="0"/>
              <a:t> was a search from Oakland. If you search from San Francisco, you’ll see different results.</a:t>
            </a:r>
          </a:p>
          <a:p>
            <a:pPr eaLnBrk="1" hangingPunct="1">
              <a:defRPr/>
            </a:pPr>
            <a:r>
              <a:rPr lang="en-US" dirty="0" smtClean="0"/>
              <a:t>Sites with Google+</a:t>
            </a:r>
            <a:r>
              <a:rPr lang="en-US" baseline="0" dirty="0" smtClean="0"/>
              <a:t> and more reviews get better local listings and more clicks, because they just look more appealing.</a:t>
            </a:r>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9FE61CE-4A17-4F4F-92FD-3415FC9BE06B}" type="slidenum">
              <a:rPr lang="en-US"/>
              <a:pPr>
                <a:defRPr/>
              </a:pPr>
              <a:t>42</a:t>
            </a:fld>
            <a:endParaRPr lang="en-US"/>
          </a:p>
        </p:txBody>
      </p:sp>
      <p:sp>
        <p:nvSpPr>
          <p:cNvPr id="199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9683" name="Rectangle 3"/>
          <p:cNvSpPr>
            <a:spLocks noGrp="1" noChangeArrowheads="1"/>
          </p:cNvSpPr>
          <p:nvPr>
            <p:ph type="body" idx="1"/>
          </p:nvPr>
        </p:nvSpPr>
        <p:spPr/>
        <p:txBody>
          <a:bodyPr/>
          <a:lstStyle/>
          <a:p>
            <a:pPr eaLnBrk="1" hangingPunct="1">
              <a:defRPr/>
            </a:pPr>
            <a:r>
              <a:rPr lang="en-US" dirty="0" smtClean="0"/>
              <a:t>Rank</a:t>
            </a:r>
            <a:r>
              <a:rPr lang="en-US" baseline="0" dirty="0" smtClean="0"/>
              <a:t> Zero</a:t>
            </a:r>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9FE61CE-4A17-4F4F-92FD-3415FC9BE06B}" type="slidenum">
              <a:rPr lang="en-US"/>
              <a:pPr>
                <a:defRPr/>
              </a:pPr>
              <a:t>43</a:t>
            </a:fld>
            <a:endParaRPr lang="en-US"/>
          </a:p>
        </p:txBody>
      </p:sp>
      <p:sp>
        <p:nvSpPr>
          <p:cNvPr id="199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9683" name="Rectangle 3"/>
          <p:cNvSpPr>
            <a:spLocks noGrp="1" noChangeArrowheads="1"/>
          </p:cNvSpPr>
          <p:nvPr>
            <p:ph type="body" idx="1"/>
          </p:nvPr>
        </p:nvSpPr>
        <p:spPr/>
        <p:txBody>
          <a:bodyPr/>
          <a:lstStyle/>
          <a:p>
            <a:pPr eaLnBrk="1" hangingPunct="1">
              <a:defRPr/>
            </a:pPr>
            <a:r>
              <a:rPr lang="en-US" dirty="0" smtClean="0"/>
              <a:t>Try to determine</a:t>
            </a:r>
            <a:r>
              <a:rPr lang="en-US" baseline="0" dirty="0" smtClean="0"/>
              <a:t> why one listing is ranking higher than another. This is usually the result of PageRank, number of inbound links, keywords used in the title, description, headings, links and body content.</a:t>
            </a:r>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4BE2D81-500D-E64F-89A8-54DEE94E611B}" type="slidenum">
              <a:rPr lang="en-US"/>
              <a:pPr>
                <a:defRPr/>
              </a:pPr>
              <a:t>44</a:t>
            </a:fld>
            <a:endParaRPr lang="en-US"/>
          </a:p>
        </p:txBody>
      </p:sp>
      <p:sp>
        <p:nvSpPr>
          <p:cNvPr id="199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9683"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E46C0F9-10CB-484C-91C6-482B8FCBA619}" type="slidenum">
              <a:rPr lang="en-US"/>
              <a:pPr>
                <a:defRPr/>
              </a:pPr>
              <a:t>45</a:t>
            </a:fld>
            <a:endParaRPr lang="en-US"/>
          </a:p>
        </p:txBody>
      </p:sp>
      <p:sp>
        <p:nvSpPr>
          <p:cNvPr id="168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8963"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88657EA-775A-3443-B190-13F25EAEE6CA}" type="slidenum">
              <a:rPr lang="en-US"/>
              <a:pPr>
                <a:defRPr/>
              </a:pPr>
              <a:t>46</a:t>
            </a:fld>
            <a:endParaRPr lang="en-US"/>
          </a:p>
        </p:txBody>
      </p:sp>
      <p:sp>
        <p:nvSpPr>
          <p:cNvPr id="169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9987"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6D88F16-ADB2-8744-BA29-929CC0C39A0C}" type="slidenum">
              <a:rPr lang="en-US"/>
              <a:pPr>
                <a:defRPr/>
              </a:pPr>
              <a:t>4</a:t>
            </a:fld>
            <a:endParaRPr lang="en-US"/>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883"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6DD5C9C-9906-044A-B502-2423B86A41A2}" type="slidenum">
              <a:rPr lang="en-US"/>
              <a:pPr>
                <a:defRPr/>
              </a:pPr>
              <a:t>47</a:t>
            </a:fld>
            <a:endParaRPr lang="en-US"/>
          </a:p>
        </p:txBody>
      </p:sp>
      <p:sp>
        <p:nvSpPr>
          <p:cNvPr id="173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3059"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05C9CA5-F40E-134E-99BD-E780E62861A3}" type="slidenum">
              <a:rPr lang="en-US"/>
              <a:pPr>
                <a:defRPr/>
              </a:pPr>
              <a:t>48</a:t>
            </a:fld>
            <a:endParaRPr lang="en-US"/>
          </a:p>
        </p:txBody>
      </p:sp>
      <p:sp>
        <p:nvSpPr>
          <p:cNvPr id="175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5107"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E9854D9-7BD7-4240-BF36-93F7142611BD}" type="slidenum">
              <a:rPr lang="en-US"/>
              <a:pPr>
                <a:defRPr/>
              </a:pPr>
              <a:t>49</a:t>
            </a:fld>
            <a:endParaRPr lang="en-US"/>
          </a:p>
        </p:txBody>
      </p:sp>
      <p:sp>
        <p:nvSpPr>
          <p:cNvPr id="233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347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val="1"/>
            </a:ext>
          </a:extLst>
        </p:spPr>
      </p:sp>
      <p:sp>
        <p:nvSpPr>
          <p:cNvPr id="135171"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dirty="0" smtClean="0"/>
              <a:t>http://</a:t>
            </a:r>
            <a:r>
              <a:rPr lang="en-US" dirty="0" err="1" smtClean="0"/>
              <a:t>searchengineland.com</a:t>
            </a:r>
            <a:r>
              <a:rPr lang="en-US" dirty="0" smtClean="0"/>
              <a:t>/</a:t>
            </a:r>
            <a:r>
              <a:rPr lang="en-US" dirty="0" err="1" smtClean="0"/>
              <a:t>seotable</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val="1"/>
            </a:ext>
          </a:extLst>
        </p:spPr>
      </p:sp>
      <p:sp>
        <p:nvSpPr>
          <p:cNvPr id="135171"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dirty="0" smtClean="0"/>
              <a:t>https://</a:t>
            </a:r>
            <a:r>
              <a:rPr lang="en-US" dirty="0" err="1" smtClean="0"/>
              <a:t>www.marketingtechblog.com</a:t>
            </a:r>
            <a:r>
              <a:rPr lang="en-US" dirty="0" smtClean="0"/>
              <a:t>/the-periodic-table-of-content-marketing/</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2B8946A-C1BD-1C4D-A353-182DCDF4BEA4}" type="slidenum">
              <a:rPr lang="en-US"/>
              <a:pPr>
                <a:defRPr/>
              </a:pPr>
              <a:t>52</a:t>
            </a:fld>
            <a:endParaRPr lang="en-US"/>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907" name="Rectangle 3"/>
          <p:cNvSpPr>
            <a:spLocks noGrp="1" noChangeArrowheads="1"/>
          </p:cNvSpPr>
          <p:nvPr>
            <p:ph type="body" idx="1"/>
          </p:nvPr>
        </p:nvSpPr>
        <p:spPr/>
        <p:txBody>
          <a:bodyPr/>
          <a:lstStyle/>
          <a:p>
            <a:pPr eaLnBrk="1" hangingPunct="1">
              <a:defRPr/>
            </a:pPr>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D2257B7-E634-B74B-A2B5-10178060E95C}" type="slidenum">
              <a:rPr lang="en-US"/>
              <a:pPr>
                <a:defRPr/>
              </a:pPr>
              <a:t>53</a:t>
            </a:fld>
            <a:endParaRPr lang="en-US"/>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907" name="Rectangle 3"/>
          <p:cNvSpPr>
            <a:spLocks noGrp="1" noChangeArrowheads="1"/>
          </p:cNvSpPr>
          <p:nvPr>
            <p:ph type="body" idx="1"/>
          </p:nvPr>
        </p:nvSpPr>
        <p:spPr/>
        <p:txBody>
          <a:bodyPr/>
          <a:lstStyle/>
          <a:p>
            <a:pPr eaLnBrk="1" hangingPunct="1">
              <a:defRPr/>
            </a:pPr>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14B9A6A-2531-B942-A663-517CBF371179}" type="slidenum">
              <a:rPr lang="en-US"/>
              <a:pPr>
                <a:defRPr/>
              </a:pPr>
              <a:t>54</a:t>
            </a:fld>
            <a:endParaRPr lang="en-US"/>
          </a:p>
        </p:txBody>
      </p:sp>
      <p:sp>
        <p:nvSpPr>
          <p:cNvPr id="400386"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4003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r>
              <a:rPr lang="en-US" dirty="0" smtClean="0"/>
              <a:t>https://</a:t>
            </a:r>
            <a:r>
              <a:rPr lang="en-US" dirty="0" err="1" smtClean="0"/>
              <a:t>conversationprism.com</a:t>
            </a:r>
            <a:r>
              <a:rPr lang="en-US" dirty="0" smtClean="0"/>
              <a:t>/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CD49D16-B5A0-7543-848C-247A9D6DFF40}" type="slidenum">
              <a:rPr lang="en-US"/>
              <a:pPr>
                <a:defRPr/>
              </a:pPr>
              <a:t>55</a:t>
            </a:fld>
            <a:endParaRPr lang="en-US"/>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883"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1C60957-E940-6F4C-AB9E-B96EF409478E}" type="slidenum">
              <a:rPr lang="en-US"/>
              <a:pPr>
                <a:defRPr/>
              </a:pPr>
              <a:t>56</a:t>
            </a:fld>
            <a:endParaRPr lang="en-US"/>
          </a:p>
        </p:txBody>
      </p:sp>
      <p:sp>
        <p:nvSpPr>
          <p:cNvPr id="181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1251"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val="1"/>
            </a:ext>
          </a:extLst>
        </p:spPr>
      </p:sp>
      <p:sp>
        <p:nvSpPr>
          <p:cNvPr id="126979"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dirty="0" smtClean="0"/>
              <a:t>4,130,000 (4.1 million)</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FABD3B2-4000-9F49-9E44-180AD481838E}" type="slidenum">
              <a:rPr lang="en-US"/>
              <a:pPr>
                <a:defRPr/>
              </a:pPr>
              <a:t>57</a:t>
            </a:fld>
            <a:endParaRPr lang="en-US"/>
          </a:p>
        </p:txBody>
      </p:sp>
      <p:sp>
        <p:nvSpPr>
          <p:cNvPr id="182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2275" name="Rectangle 3"/>
          <p:cNvSpPr>
            <a:spLocks noGrp="1" noChangeArrowheads="1"/>
          </p:cNvSpPr>
          <p:nvPr>
            <p:ph type="body" idx="1"/>
          </p:nvPr>
        </p:nvSpPr>
        <p:spPr/>
        <p:txBody>
          <a:bodyPr/>
          <a:lstStyle/>
          <a:p>
            <a:pPr eaLnBrk="1" hangingPunct="1">
              <a:defRPr/>
            </a:pPr>
            <a:r>
              <a:rPr lang="en-US" smtClean="0"/>
              <a:t>Switch out Live Search with Bing!</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E09550-9FA2-3440-93A0-2F637303A1C1}" type="slidenum">
              <a:rPr lang="en-US"/>
              <a:pPr>
                <a:defRPr/>
              </a:pPr>
              <a:t>58</a:t>
            </a:fld>
            <a:endParaRPr lang="en-US"/>
          </a:p>
        </p:txBody>
      </p:sp>
      <p:sp>
        <p:nvSpPr>
          <p:cNvPr id="183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3299"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E09550-9FA2-3440-93A0-2F637303A1C1}" type="slidenum">
              <a:rPr lang="en-US"/>
              <a:pPr>
                <a:defRPr/>
              </a:pPr>
              <a:t>59</a:t>
            </a:fld>
            <a:endParaRPr lang="en-US"/>
          </a:p>
        </p:txBody>
      </p:sp>
      <p:sp>
        <p:nvSpPr>
          <p:cNvPr id="183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3299"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E09550-9FA2-3440-93A0-2F637303A1C1}" type="slidenum">
              <a:rPr lang="en-US"/>
              <a:pPr>
                <a:defRPr/>
              </a:pPr>
              <a:t>60</a:t>
            </a:fld>
            <a:endParaRPr lang="en-US"/>
          </a:p>
        </p:txBody>
      </p:sp>
      <p:sp>
        <p:nvSpPr>
          <p:cNvPr id="183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3299"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E09550-9FA2-3440-93A0-2F637303A1C1}" type="slidenum">
              <a:rPr lang="en-US"/>
              <a:pPr>
                <a:defRPr/>
              </a:pPr>
              <a:t>61</a:t>
            </a:fld>
            <a:endParaRPr lang="en-US"/>
          </a:p>
        </p:txBody>
      </p:sp>
      <p:sp>
        <p:nvSpPr>
          <p:cNvPr id="183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3299"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E09550-9FA2-3440-93A0-2F637303A1C1}" type="slidenum">
              <a:rPr lang="en-US"/>
              <a:pPr>
                <a:defRPr/>
              </a:pPr>
              <a:t>62</a:t>
            </a:fld>
            <a:endParaRPr lang="en-US"/>
          </a:p>
        </p:txBody>
      </p:sp>
      <p:sp>
        <p:nvSpPr>
          <p:cNvPr id="183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3299"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E09550-9FA2-3440-93A0-2F637303A1C1}" type="slidenum">
              <a:rPr lang="en-US"/>
              <a:pPr>
                <a:defRPr/>
              </a:pPr>
              <a:t>63</a:t>
            </a:fld>
            <a:endParaRPr lang="en-US"/>
          </a:p>
        </p:txBody>
      </p:sp>
      <p:sp>
        <p:nvSpPr>
          <p:cNvPr id="183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3299"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E09550-9FA2-3440-93A0-2F637303A1C1}" type="slidenum">
              <a:rPr lang="en-US"/>
              <a:pPr>
                <a:defRPr/>
              </a:pPr>
              <a:t>64</a:t>
            </a:fld>
            <a:endParaRPr lang="en-US"/>
          </a:p>
        </p:txBody>
      </p:sp>
      <p:sp>
        <p:nvSpPr>
          <p:cNvPr id="183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3299"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Talk about the SEO</a:t>
            </a:r>
            <a:r>
              <a:rPr lang="en-US" baseline="0" dirty="0" smtClean="0"/>
              <a:t> requiring someone who know what they are doing to be able to optimize a site, so there is usually a cost involved to optimize a site.</a:t>
            </a:r>
            <a:endParaRPr lang="en-US" dirty="0"/>
          </a:p>
        </p:txBody>
      </p:sp>
      <p:sp>
        <p:nvSpPr>
          <p:cNvPr id="4" name="Slide Number Placeholder 3"/>
          <p:cNvSpPr>
            <a:spLocks noGrp="1"/>
          </p:cNvSpPr>
          <p:nvPr>
            <p:ph type="sldNum" sz="quarter" idx="5"/>
          </p:nvPr>
        </p:nvSpPr>
        <p:spPr/>
        <p:txBody>
          <a:bodyPr/>
          <a:lstStyle/>
          <a:p>
            <a:pPr>
              <a:defRPr/>
            </a:pPr>
            <a:fld id="{D79F4E73-E592-C24B-8C54-7A77C9F8DBCC}" type="slidenum">
              <a:rPr lang="en-US" smtClean="0"/>
              <a:pPr>
                <a:defRPr/>
              </a:pPr>
              <a:t>65</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CC55689-39B9-0546-8E0E-18ED07059445}" type="slidenum">
              <a:rPr lang="en-US"/>
              <a:pPr>
                <a:defRPr/>
              </a:pPr>
              <a:t>66</a:t>
            </a:fld>
            <a:endParaRPr lang="en-US"/>
          </a:p>
        </p:txBody>
      </p:sp>
      <p:sp>
        <p:nvSpPr>
          <p:cNvPr id="171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1011"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val="1"/>
            </a:ext>
          </a:extLst>
        </p:spPr>
      </p:sp>
      <p:sp>
        <p:nvSpPr>
          <p:cNvPr id="126979"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dirty="0" smtClean="0"/>
              <a:t>369,000</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36FADBB-9551-FE4A-8DD8-1B2619138192}" type="slidenum">
              <a:rPr lang="en-US"/>
              <a:pPr>
                <a:defRPr/>
              </a:pPr>
              <a:t>67</a:t>
            </a:fld>
            <a:endParaRPr lang="en-US"/>
          </a:p>
        </p:txBody>
      </p:sp>
      <p:sp>
        <p:nvSpPr>
          <p:cNvPr id="125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595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B3E065F-8D6F-B040-83FD-386EC6CBD463}" type="slidenum">
              <a:rPr lang="en-US"/>
              <a:pPr>
                <a:defRPr/>
              </a:pPr>
              <a:t>68</a:t>
            </a:fld>
            <a:endParaRPr lang="en-US"/>
          </a:p>
        </p:txBody>
      </p:sp>
      <p:sp>
        <p:nvSpPr>
          <p:cNvPr id="235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5523" name="Rectangle 3"/>
          <p:cNvSpPr>
            <a:spLocks noGrp="1" noChangeArrowheads="1"/>
          </p:cNvSpPr>
          <p:nvPr>
            <p:ph type="body" idx="1"/>
          </p:nvPr>
        </p:nvSpPr>
        <p:spPr/>
        <p:txBody>
          <a:bodyPr/>
          <a:lstStyle/>
          <a:p>
            <a:pPr eaLnBrk="1" hangingPunct="1">
              <a:defRPr/>
            </a:pPr>
            <a:r>
              <a:rPr lang="en-US" smtClean="0"/>
              <a:t>Find out who said that.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1AE0159-BBE8-3645-8E1C-8B09A349C55C}" type="slidenum">
              <a:rPr lang="en-US"/>
              <a:pPr>
                <a:defRPr/>
              </a:pPr>
              <a:t>69</a:t>
            </a:fld>
            <a:endParaRPr lang="en-US"/>
          </a:p>
        </p:txBody>
      </p:sp>
      <p:sp>
        <p:nvSpPr>
          <p:cNvPr id="1249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4931"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86A14A2-6610-044A-9F61-AC952B6B120B}" type="slidenum">
              <a:rPr lang="en-US"/>
              <a:pPr>
                <a:defRPr/>
              </a:pPr>
              <a:t>70</a:t>
            </a:fld>
            <a:endParaRPr lang="en-US"/>
          </a:p>
        </p:txBody>
      </p:sp>
      <p:sp>
        <p:nvSpPr>
          <p:cNvPr id="1249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4931"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DD7846F-24B1-9649-9C17-DC7DC6664ECC}" type="slidenum">
              <a:rPr lang="en-US"/>
              <a:pPr>
                <a:defRPr/>
              </a:pPr>
              <a:t>71</a:t>
            </a:fld>
            <a:endParaRPr lang="en-US"/>
          </a:p>
        </p:txBody>
      </p:sp>
      <p:sp>
        <p:nvSpPr>
          <p:cNvPr id="187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739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17E9DD-2284-6F49-9B79-CF201DF070EA}" type="slidenum">
              <a:rPr lang="en-US"/>
              <a:pPr>
                <a:defRPr/>
              </a:pPr>
              <a:t>72</a:t>
            </a:fld>
            <a:endParaRPr lang="en-US"/>
          </a:p>
        </p:txBody>
      </p:sp>
      <p:sp>
        <p:nvSpPr>
          <p:cNvPr id="187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739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8F0CC39-DFA3-EE4B-900A-1BF22399F7ED}" type="slidenum">
              <a:rPr lang="en-US"/>
              <a:pPr>
                <a:defRPr/>
              </a:pPr>
              <a:t>73</a:t>
            </a:fld>
            <a:endParaRPr lang="en-US"/>
          </a:p>
        </p:txBody>
      </p:sp>
      <p:sp>
        <p:nvSpPr>
          <p:cNvPr id="189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9443"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51E5213-D4AA-7D4C-9D12-832D76DE0317}" type="slidenum">
              <a:rPr lang="en-US"/>
              <a:pPr>
                <a:defRPr/>
              </a:pPr>
              <a:t>74</a:t>
            </a:fld>
            <a:endParaRPr lang="en-US"/>
          </a:p>
        </p:txBody>
      </p:sp>
      <p:sp>
        <p:nvSpPr>
          <p:cNvPr id="191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1491"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0D910EA-236A-BA42-99A3-9CC11CB7D526}" type="slidenum">
              <a:rPr lang="en-US"/>
              <a:pPr>
                <a:defRPr/>
              </a:pPr>
              <a:t>75</a:t>
            </a:fld>
            <a:endParaRPr lang="en-US"/>
          </a:p>
        </p:txBody>
      </p:sp>
      <p:sp>
        <p:nvSpPr>
          <p:cNvPr id="191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1491"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BCB9C54-9324-9E48-A71F-12AE026F2903}" type="slidenum">
              <a:rPr lang="en-US"/>
              <a:pPr>
                <a:defRPr/>
              </a:pPr>
              <a:t>76</a:t>
            </a:fld>
            <a:endParaRPr lang="en-US"/>
          </a:p>
        </p:txBody>
      </p:sp>
      <p:sp>
        <p:nvSpPr>
          <p:cNvPr id="193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3539"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val="1"/>
            </a:ext>
          </a:extLst>
        </p:spPr>
      </p:sp>
      <p:sp>
        <p:nvSpPr>
          <p:cNvPr id="126979"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dirty="0" smtClean="0"/>
              <a:t>25.6 million</a:t>
            </a:r>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AE1A33D-C5FE-D04B-AD42-23D3B2ADF89E}" type="slidenum">
              <a:rPr lang="en-US"/>
              <a:pPr>
                <a:defRPr/>
              </a:pPr>
              <a:t>77</a:t>
            </a:fld>
            <a:endParaRPr lang="en-US"/>
          </a:p>
        </p:txBody>
      </p:sp>
      <p:sp>
        <p:nvSpPr>
          <p:cNvPr id="229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9379"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E5F4D7B-9AF3-F143-9B1A-F341A2209ED1}" type="slidenum">
              <a:rPr lang="en-US"/>
              <a:pPr>
                <a:defRPr/>
              </a:pPr>
              <a:t>78</a:t>
            </a:fld>
            <a:endParaRPr lang="en-US"/>
          </a:p>
        </p:txBody>
      </p:sp>
      <p:sp>
        <p:nvSpPr>
          <p:cNvPr id="229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9379"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A5EA953-F4B3-8143-B5D6-0B361F83CB8A}" type="slidenum">
              <a:rPr lang="en-US"/>
              <a:pPr>
                <a:defRPr/>
              </a:pPr>
              <a:t>79</a:t>
            </a:fld>
            <a:endParaRPr lang="en-US"/>
          </a:p>
        </p:txBody>
      </p:sp>
      <p:sp>
        <p:nvSpPr>
          <p:cNvPr id="227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7331" name="Rectangle 3"/>
          <p:cNvSpPr>
            <a:spLocks noGrp="1" noChangeArrowheads="1"/>
          </p:cNvSpPr>
          <p:nvPr>
            <p:ph type="body" idx="1"/>
          </p:nvPr>
        </p:nvSpPr>
        <p:spPr/>
        <p:txBody>
          <a:bodyPr/>
          <a:lstStyle/>
          <a:p>
            <a:pPr eaLnBrk="1" hangingPunct="1">
              <a:defRPr/>
            </a:pPr>
            <a:r>
              <a:rPr lang="en-US" smtClean="0"/>
              <a:t>Check on Bing link.</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5447EB4-B501-DD43-8F33-B7724D359932}" type="slidenum">
              <a:rPr lang="en-US"/>
              <a:pPr>
                <a:defRPr/>
              </a:pPr>
              <a:t>80</a:t>
            </a:fld>
            <a:endParaRPr lang="en-US"/>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907" name="Rectangle 3"/>
          <p:cNvSpPr>
            <a:spLocks noGrp="1" noChangeArrowheads="1"/>
          </p:cNvSpPr>
          <p:nvPr>
            <p:ph type="body" idx="1"/>
          </p:nvPr>
        </p:nvSpPr>
        <p:spPr/>
        <p:txBody>
          <a:bodyPr/>
          <a:lstStyle/>
          <a:p>
            <a:pPr eaLnBrk="1" hangingPunct="1">
              <a:defRPr/>
            </a:pPr>
            <a:endParaRPr lang="en-US"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5447EB4-B501-DD43-8F33-B7724D359932}" type="slidenum">
              <a:rPr lang="en-US"/>
              <a:pPr>
                <a:defRPr/>
              </a:pPr>
              <a:t>81</a:t>
            </a:fld>
            <a:endParaRPr lang="en-US"/>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907" name="Rectangle 3"/>
          <p:cNvSpPr>
            <a:spLocks noGrp="1" noChangeArrowheads="1"/>
          </p:cNvSpPr>
          <p:nvPr>
            <p:ph type="body" idx="1"/>
          </p:nvPr>
        </p:nvSpPr>
        <p:spPr/>
        <p:txBody>
          <a:bodyPr/>
          <a:lstStyle/>
          <a:p>
            <a:pPr eaLnBrk="1" hangingPunct="1">
              <a:defRPr/>
            </a:pPr>
            <a:endParaRPr lang="en-US"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1F29915-A4F5-484B-89C7-119F304025F4}" type="slidenum">
              <a:rPr lang="en-US"/>
              <a:pPr>
                <a:defRPr/>
              </a:pPr>
              <a:t>82</a:t>
            </a:fld>
            <a:endParaRPr lang="en-US"/>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883" name="Rectangle 3"/>
          <p:cNvSpPr>
            <a:spLocks noGrp="1" noChangeArrowheads="1"/>
          </p:cNvSpPr>
          <p:nvPr>
            <p:ph type="body" idx="1"/>
          </p:nvPr>
        </p:nvSpPr>
        <p:spPr/>
        <p:txBody>
          <a:bodyPr/>
          <a:lstStyle/>
          <a:p>
            <a:pPr marL="228600" indent="-228600" eaLnBrk="1" hangingPunct="1">
              <a:buAutoNum type="alphaLcPeriod"/>
              <a:defRPr/>
            </a:pPr>
            <a:r>
              <a:rPr lang="en-US" dirty="0" smtClean="0"/>
              <a:t>Talk about the value of having a blog from a long tail search perspective. More content enables</a:t>
            </a:r>
            <a:r>
              <a:rPr lang="en-US" baseline="0" dirty="0" smtClean="0"/>
              <a:t> more possibilities for search rankings.</a:t>
            </a:r>
          </a:p>
          <a:p>
            <a:pPr marL="228600" indent="-228600" eaLnBrk="1" hangingPunct="1">
              <a:buAutoNum type="alphaLcPeriod"/>
              <a:defRPr/>
            </a:pPr>
            <a:r>
              <a:rPr lang="en-US" baseline="0" dirty="0" smtClean="0"/>
              <a:t>Talk about content marketing and how it is important to build content in order to be seen as an authority as well as to have fresh content for search engines to index.</a:t>
            </a:r>
          </a:p>
          <a:p>
            <a:pPr marL="228600" indent="-228600" eaLnBrk="1" hangingPunct="1">
              <a:buAutoNum type="alphaLcPeriod"/>
              <a:defRPr/>
            </a:pPr>
            <a:r>
              <a:rPr lang="en-US" baseline="0" dirty="0" smtClean="0"/>
              <a:t>Talk about the pros and cons of guest posting. It can be useful for </a:t>
            </a:r>
            <a:endParaRPr lang="en-US"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1F29915-A4F5-484B-89C7-119F304025F4}" type="slidenum">
              <a:rPr lang="en-US"/>
              <a:pPr>
                <a:defRPr/>
              </a:pPr>
              <a:t>83</a:t>
            </a:fld>
            <a:endParaRPr lang="en-US"/>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883" name="Rectangle 3"/>
          <p:cNvSpPr>
            <a:spLocks noGrp="1" noChangeArrowheads="1"/>
          </p:cNvSpPr>
          <p:nvPr>
            <p:ph type="body" idx="1"/>
          </p:nvPr>
        </p:nvSpPr>
        <p:spPr/>
        <p:txBody>
          <a:bodyPr/>
          <a:lstStyle/>
          <a:p>
            <a:pPr marL="0" indent="0" eaLnBrk="1" hangingPunct="1">
              <a:buNone/>
              <a:defRPr/>
            </a:pPr>
            <a:r>
              <a:rPr lang="en-US" dirty="0" smtClean="0"/>
              <a:t>Go through the site and how them how to optimize a </a:t>
            </a:r>
            <a:r>
              <a:rPr lang="en-US" dirty="0" err="1" smtClean="0"/>
              <a:t>blogpost</a:t>
            </a:r>
            <a:r>
              <a:rPr lang="en-US" dirty="0" smtClean="0"/>
              <a:t> by using the </a:t>
            </a:r>
            <a:r>
              <a:rPr lang="en-US" dirty="0" err="1" smtClean="0"/>
              <a:t>WordPress</a:t>
            </a:r>
            <a:r>
              <a:rPr lang="en-US" dirty="0" smtClean="0"/>
              <a:t> </a:t>
            </a:r>
            <a:r>
              <a:rPr lang="en-US" smtClean="0"/>
              <a:t>SEO plugin.</a:t>
            </a:r>
            <a:endParaRPr lang="en-US" dirty="0"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4B7F962-1EF1-3045-BE56-F01CA8DC5E91}" type="slidenum">
              <a:rPr lang="en-US"/>
              <a:pPr>
                <a:defRPr/>
              </a:pPr>
              <a:t>84</a:t>
            </a:fld>
            <a:endParaRPr lang="en-US"/>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907" name="Rectangle 3"/>
          <p:cNvSpPr>
            <a:spLocks noGrp="1" noChangeArrowheads="1"/>
          </p:cNvSpPr>
          <p:nvPr>
            <p:ph type="body" idx="1"/>
          </p:nvPr>
        </p:nvSpPr>
        <p:spPr/>
        <p:txBody>
          <a:bodyPr/>
          <a:lstStyle/>
          <a:p>
            <a:pPr eaLnBrk="1" hangingPunct="1">
              <a:defRPr/>
            </a:pPr>
            <a:endParaRPr lang="en-US" dirty="0"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48EE8EA-1499-A440-A684-5A1C753D360B}" type="slidenum">
              <a:rPr lang="en-US"/>
              <a:pPr>
                <a:defRPr/>
              </a:pPr>
              <a:t>85</a:t>
            </a:fld>
            <a:endParaRPr lang="en-US"/>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883"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006D520-2D58-3442-AA0E-48FA0DE92372}" type="slidenum">
              <a:rPr lang="en-US"/>
              <a:pPr>
                <a:defRPr/>
              </a:pPr>
              <a:t>86</a:t>
            </a:fld>
            <a:endParaRPr lang="en-US"/>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883"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val="1"/>
            </a:ext>
          </a:extLst>
        </p:spPr>
      </p:sp>
      <p:sp>
        <p:nvSpPr>
          <p:cNvPr id="126979"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dirty="0" smtClean="0"/>
              <a:t>431,000</a:t>
            </a:r>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267203E9-60D9-654E-83D3-A95BE46F6EFE}" type="slidenum">
              <a:rPr lang="en-US" smtClean="0"/>
              <a:pPr>
                <a:defRPr/>
              </a:pPr>
              <a:t>87</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CD49D16-B5A0-7543-848C-247A9D6DFF40}" type="slidenum">
              <a:rPr lang="en-US"/>
              <a:pPr>
                <a:defRPr/>
              </a:pPr>
              <a:t>88</a:t>
            </a:fld>
            <a:endParaRPr lang="en-US"/>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883"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C335FEF-EAA3-6748-97D6-B44CAFE117F1}" type="slidenum">
              <a:rPr lang="en-US"/>
              <a:pPr>
                <a:defRPr/>
              </a:pPr>
              <a:t>89</a:t>
            </a:fld>
            <a:endParaRPr lang="en-US"/>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883" name="Rectangle 3"/>
          <p:cNvSpPr>
            <a:spLocks noGrp="1" noChangeArrowheads="1"/>
          </p:cNvSpPr>
          <p:nvPr>
            <p:ph type="body" idx="1"/>
          </p:nvPr>
        </p:nvSpPr>
        <p:spPr/>
        <p:txBody>
          <a:bodyPr/>
          <a:lstStyle/>
          <a:p>
            <a:pPr eaLnBrk="1" hangingPunct="1">
              <a:defRPr/>
            </a:pPr>
            <a:r>
              <a:rPr lang="en-US" dirty="0" smtClean="0"/>
              <a:t>Why do we look</a:t>
            </a:r>
            <a:r>
              <a:rPr lang="en-US" baseline="0" dirty="0" smtClean="0"/>
              <a:t> at Analytics? </a:t>
            </a:r>
          </a:p>
          <a:p>
            <a:pPr eaLnBrk="1" hangingPunct="1">
              <a:defRPr/>
            </a:pPr>
            <a:endParaRPr lang="en-US" dirty="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E272EED-B46C-7C4C-8534-30578EA514C5}" type="slidenum">
              <a:rPr lang="en-US"/>
              <a:pPr>
                <a:defRPr/>
              </a:pPr>
              <a:t>90</a:t>
            </a:fld>
            <a:endParaRPr lang="en-US"/>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907" name="Rectangle 3"/>
          <p:cNvSpPr>
            <a:spLocks noGrp="1" noChangeArrowheads="1"/>
          </p:cNvSpPr>
          <p:nvPr>
            <p:ph type="body" idx="1"/>
          </p:nvPr>
        </p:nvSpPr>
        <p:spPr/>
        <p:txBody>
          <a:bodyPr/>
          <a:lstStyle/>
          <a:p>
            <a:pPr eaLnBrk="1" hangingPunct="1">
              <a:defRPr/>
            </a:pPr>
            <a:endParaRPr lang="en-US" dirty="0"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EA4F412-6E7B-7C46-BEAE-50FD1793FFE3}" type="slidenum">
              <a:rPr lang="en-US"/>
              <a:pPr>
                <a:defRPr/>
              </a:pPr>
              <a:t>91</a:t>
            </a:fld>
            <a:endParaRPr lang="en-US"/>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907" name="Rectangle 3"/>
          <p:cNvSpPr>
            <a:spLocks noGrp="1" noChangeArrowheads="1"/>
          </p:cNvSpPr>
          <p:nvPr>
            <p:ph type="body" idx="1"/>
          </p:nvPr>
        </p:nvSpPr>
        <p:spPr/>
        <p:txBody>
          <a:bodyPr/>
          <a:lstStyle/>
          <a:p>
            <a:pPr eaLnBrk="1" hangingPunct="1">
              <a:defRPr/>
            </a:pPr>
            <a:endParaRPr lang="en-US" dirty="0"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FE5CA7A-EA59-2840-96F2-229C2B6C0C05}" type="slidenum">
              <a:rPr lang="en-US"/>
              <a:pPr>
                <a:defRPr/>
              </a:pPr>
              <a:t>92</a:t>
            </a:fld>
            <a:endParaRPr lang="en-US"/>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883" name="Rectangle 3"/>
          <p:cNvSpPr>
            <a:spLocks noGrp="1" noChangeArrowheads="1"/>
          </p:cNvSpPr>
          <p:nvPr>
            <p:ph type="body" idx="1"/>
          </p:nvPr>
        </p:nvSpPr>
        <p:spPr/>
        <p:txBody>
          <a:bodyPr/>
          <a:lstStyle/>
          <a:p>
            <a:pPr eaLnBrk="1" hangingPunct="1">
              <a:defRPr/>
            </a:pPr>
            <a:r>
              <a:rPr lang="en-US" dirty="0" smtClean="0"/>
              <a:t>Site clinic</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95F836A-A9C5-B64D-9105-C2D9A16E033A}" type="slidenum">
              <a:rPr lang="en-US"/>
              <a:pPr>
                <a:defRPr/>
              </a:pPr>
              <a:t>94</a:t>
            </a:fld>
            <a:endParaRPr lang="en-US"/>
          </a:p>
        </p:txBody>
      </p:sp>
      <p:sp>
        <p:nvSpPr>
          <p:cNvPr id="195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5587"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A0A2442-0B64-A94A-A381-06A3C67960E3}" type="slidenum">
              <a:rPr lang="en-US"/>
              <a:pPr>
                <a:defRPr/>
              </a:pPr>
              <a:t>95</a:t>
            </a:fld>
            <a:endParaRPr lang="en-US"/>
          </a:p>
        </p:txBody>
      </p:sp>
      <p:sp>
        <p:nvSpPr>
          <p:cNvPr id="206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6851"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C73565C-6890-1741-8508-EAFA433BE864}" type="slidenum">
              <a:rPr lang="en-US"/>
              <a:pPr>
                <a:defRPr/>
              </a:pPr>
              <a:t>96</a:t>
            </a:fld>
            <a:endParaRPr lang="en-US"/>
          </a:p>
        </p:txBody>
      </p:sp>
      <p:sp>
        <p:nvSpPr>
          <p:cNvPr id="208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8899"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F5CB175-F7C3-E740-ACD3-7D6E03F0BB09}" type="slidenum">
              <a:rPr lang="en-US"/>
              <a:pPr>
                <a:defRPr/>
              </a:pPr>
              <a:t>97</a:t>
            </a:fld>
            <a:endParaRPr lang="en-US"/>
          </a:p>
        </p:txBody>
      </p:sp>
      <p:sp>
        <p:nvSpPr>
          <p:cNvPr id="210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0947"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val="1"/>
            </a:ext>
          </a:extLst>
        </p:spPr>
      </p:sp>
      <p:sp>
        <p:nvSpPr>
          <p:cNvPr id="126979"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dirty="0" smtClean="0"/>
              <a:t>33.7 million</a:t>
            </a:r>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F79CFD6-73A5-FF45-912F-950C5F9135AD}" type="slidenum">
              <a:rPr lang="en-US"/>
              <a:pPr>
                <a:defRPr/>
              </a:pPr>
              <a:t>98</a:t>
            </a:fld>
            <a:endParaRPr lang="en-US"/>
          </a:p>
        </p:txBody>
      </p:sp>
      <p:sp>
        <p:nvSpPr>
          <p:cNvPr id="237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7571"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F79CFD6-73A5-FF45-912F-950C5F9135AD}" type="slidenum">
              <a:rPr lang="en-US"/>
              <a:pPr>
                <a:defRPr/>
              </a:pPr>
              <a:t>99</a:t>
            </a:fld>
            <a:endParaRPr lang="en-US"/>
          </a:p>
        </p:txBody>
      </p:sp>
      <p:sp>
        <p:nvSpPr>
          <p:cNvPr id="237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7571"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E8C1379-9995-AD42-AE13-310CCC142805}" type="slidenum">
              <a:rPr lang="en-US"/>
              <a:pPr>
                <a:defRPr/>
              </a:pPr>
              <a:t>100</a:t>
            </a:fld>
            <a:endParaRPr lang="en-US"/>
          </a:p>
        </p:txBody>
      </p:sp>
      <p:sp>
        <p:nvSpPr>
          <p:cNvPr id="239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9619"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8E16431-F04C-C944-93F5-A60E24D0E522}" type="slidenum">
              <a:rPr lang="en-US"/>
              <a:pPr>
                <a:defRPr/>
              </a:pPr>
              <a:t>101</a:t>
            </a:fld>
            <a:endParaRPr lang="en-US"/>
          </a:p>
        </p:txBody>
      </p:sp>
      <p:sp>
        <p:nvSpPr>
          <p:cNvPr id="239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9619"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6310B60-6EF4-F24D-A654-8AF52BA1F361}" type="slidenum">
              <a:rPr lang="en-US"/>
              <a:pPr>
                <a:defRPr/>
              </a:pPr>
              <a:t>102</a:t>
            </a:fld>
            <a:endParaRPr lang="en-US"/>
          </a:p>
        </p:txBody>
      </p:sp>
      <p:sp>
        <p:nvSpPr>
          <p:cNvPr id="239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9619"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3BAA308-5A26-8E42-9143-EF244511E7DF}" type="slidenum">
              <a:rPr lang="en-US"/>
              <a:pPr>
                <a:defRPr/>
              </a:pPr>
              <a:t>103</a:t>
            </a:fld>
            <a:endParaRPr lang="en-US"/>
          </a:p>
        </p:txBody>
      </p:sp>
      <p:sp>
        <p:nvSpPr>
          <p:cNvPr id="204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4803"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091FFC-FDE9-BB4B-9128-887A5ACBA111}" type="slidenum">
              <a:rPr lang="en-US"/>
              <a:pPr>
                <a:defRPr/>
              </a:pPr>
              <a:t>104</a:t>
            </a:fld>
            <a:endParaRPr lang="en-US"/>
          </a:p>
        </p:txBody>
      </p:sp>
      <p:sp>
        <p:nvSpPr>
          <p:cNvPr id="241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1667"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AE7DE9D-24F0-B641-A441-0DD49BC3C85A}" type="slidenum">
              <a:rPr lang="en-US"/>
              <a:pPr>
                <a:defRPr/>
              </a:pPr>
              <a:t>105</a:t>
            </a:fld>
            <a:endParaRPr lang="en-US"/>
          </a:p>
        </p:txBody>
      </p:sp>
      <p:sp>
        <p:nvSpPr>
          <p:cNvPr id="241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1667"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6BE3B18-B211-8A4E-A516-01C80D993F7C}" type="slidenum">
              <a:rPr lang="en-US"/>
              <a:pPr>
                <a:defRPr/>
              </a:pPr>
              <a:t>106</a:t>
            </a:fld>
            <a:endParaRPr lang="en-US"/>
          </a:p>
        </p:txBody>
      </p:sp>
      <p:sp>
        <p:nvSpPr>
          <p:cNvPr id="212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299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9C204BE-01CC-9843-AFA4-094641375F87}" type="slidenum">
              <a:rPr lang="en-US"/>
              <a:pPr>
                <a:defRPr/>
              </a:pPr>
              <a:t>108</a:t>
            </a:fld>
            <a:endParaRPr lang="en-US"/>
          </a:p>
        </p:txBody>
      </p:sp>
      <p:sp>
        <p:nvSpPr>
          <p:cNvPr id="225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5283" name="Rectangle 3"/>
          <p:cNvSpPr>
            <a:spLocks noGrp="1" noChangeArrowheads="1"/>
          </p:cNvSpPr>
          <p:nvPr>
            <p:ph type="body" idx="1"/>
          </p:nvPr>
        </p:nvSpPr>
        <p:spPr/>
        <p:txBody>
          <a:bodyPr/>
          <a:lstStyle/>
          <a:p>
            <a:pPr eaLnBrk="1" hangingPunct="1">
              <a:defRPr/>
            </a:pPr>
            <a:r>
              <a:rPr lang="en-US" dirty="0" smtClean="0"/>
              <a:t>Local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11981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6" name="Rectangle 6"/>
          <p:cNvSpPr>
            <a:spLocks noGrp="1" noChangeArrowheads="1"/>
          </p:cNvSpPr>
          <p:nvPr>
            <p:ph type="sldNum" sz="quarter" idx="12"/>
          </p:nvPr>
        </p:nvSpPr>
        <p:spPr/>
        <p:txBody>
          <a:bodyPr/>
          <a:lstStyle>
            <a:lvl1pPr algn="r">
              <a:defRPr>
                <a:solidFill>
                  <a:srgbClr val="FFFFFF"/>
                </a:solidFill>
              </a:defRPr>
            </a:lvl1pPr>
          </a:lstStyle>
          <a:p>
            <a:pPr>
              <a:defRPr/>
            </a:pPr>
            <a:fld id="{2C7DEE56-0608-CC4E-AFD5-C53BF931E40C}" type="slidenum">
              <a:rPr lang="en-US" smtClean="0"/>
              <a:pPr>
                <a:defRPr/>
              </a:pPr>
              <a:t>‹#›</a:t>
            </a:fld>
            <a:endParaRPr lang="en-US"/>
          </a:p>
        </p:txBody>
      </p:sp>
    </p:spTree>
    <p:extLst>
      <p:ext uri="{BB962C8B-B14F-4D97-AF65-F5344CB8AC3E}">
        <p14:creationId xmlns:p14="http://schemas.microsoft.com/office/powerpoint/2010/main" val="1214526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1"/>
          </p:nvPr>
        </p:nvSpPr>
        <p:spPr/>
        <p:txBody>
          <a:bodyPr/>
          <a:lstStyle>
            <a:lvl1pPr>
              <a:defRPr/>
            </a:lvl1pPr>
          </a:lstStyle>
          <a:p>
            <a:pPr>
              <a:defRPr/>
            </a:pPr>
            <a:endParaRPr lang="en-US"/>
          </a:p>
        </p:txBody>
      </p:sp>
      <p:sp>
        <p:nvSpPr>
          <p:cNvPr id="6" name="Rectangle 16"/>
          <p:cNvSpPr>
            <a:spLocks noGrp="1" noChangeArrowheads="1"/>
          </p:cNvSpPr>
          <p:nvPr>
            <p:ph type="dt" sz="half" idx="12"/>
          </p:nvPr>
        </p:nvSpPr>
        <p:spPr>
          <a:xfrm>
            <a:off x="3429000" y="5791200"/>
            <a:ext cx="5334000" cy="457200"/>
          </a:xfrm>
          <a:prstGeom prst="rect">
            <a:avLst/>
          </a:prstGeom>
        </p:spPr>
        <p:txBody>
          <a:bodyPr/>
          <a:lstStyle>
            <a:lvl1pPr>
              <a:defRPr/>
            </a:lvl1pPr>
          </a:lstStyle>
          <a:p>
            <a:pPr>
              <a:defRPr/>
            </a:pPr>
            <a:endParaRPr lang="en-US">
              <a:solidFill>
                <a:schemeClr val="bg2"/>
              </a:solidFill>
            </a:endParaRPr>
          </a:p>
        </p:txBody>
      </p:sp>
    </p:spTree>
    <p:extLst>
      <p:ext uri="{BB962C8B-B14F-4D97-AF65-F5344CB8AC3E}">
        <p14:creationId xmlns:p14="http://schemas.microsoft.com/office/powerpoint/2010/main" val="2147650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1"/>
          </p:nvPr>
        </p:nvSpPr>
        <p:spPr/>
        <p:txBody>
          <a:bodyPr/>
          <a:lstStyle>
            <a:lvl1pPr>
              <a:defRPr/>
            </a:lvl1pPr>
          </a:lstStyle>
          <a:p>
            <a:pPr>
              <a:defRPr/>
            </a:pPr>
            <a:endParaRPr lang="en-US"/>
          </a:p>
        </p:txBody>
      </p:sp>
      <p:sp>
        <p:nvSpPr>
          <p:cNvPr id="6" name="Rectangle 16"/>
          <p:cNvSpPr>
            <a:spLocks noGrp="1" noChangeArrowheads="1"/>
          </p:cNvSpPr>
          <p:nvPr>
            <p:ph type="dt" sz="half" idx="12"/>
          </p:nvPr>
        </p:nvSpPr>
        <p:spPr>
          <a:xfrm>
            <a:off x="3429000" y="5791200"/>
            <a:ext cx="5334000" cy="457200"/>
          </a:xfrm>
          <a:prstGeom prst="rect">
            <a:avLst/>
          </a:prstGeom>
        </p:spPr>
        <p:txBody>
          <a:bodyPr/>
          <a:lstStyle>
            <a:lvl1pPr>
              <a:defRPr/>
            </a:lvl1pPr>
          </a:lstStyle>
          <a:p>
            <a:pPr>
              <a:defRPr/>
            </a:pPr>
            <a:endParaRPr lang="en-US">
              <a:solidFill>
                <a:schemeClr val="bg2"/>
              </a:solidFill>
            </a:endParaRPr>
          </a:p>
        </p:txBody>
      </p:sp>
    </p:spTree>
    <p:extLst>
      <p:ext uri="{BB962C8B-B14F-4D97-AF65-F5344CB8AC3E}">
        <p14:creationId xmlns:p14="http://schemas.microsoft.com/office/powerpoint/2010/main" val="1044742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291223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Rectangle 6"/>
          <p:cNvSpPr>
            <a:spLocks noGrp="1" noChangeArrowheads="1"/>
          </p:cNvSpPr>
          <p:nvPr>
            <p:ph type="sldNum" sz="quarter" idx="11"/>
          </p:nvPr>
        </p:nvSpPr>
        <p:spPr/>
        <p:txBody>
          <a:bodyPr/>
          <a:lstStyle>
            <a:lvl1pPr>
              <a:defRPr/>
            </a:lvl1pPr>
          </a:lstStyle>
          <a:p>
            <a:pPr>
              <a:defRPr/>
            </a:pPr>
            <a:endParaRPr lang="en-US"/>
          </a:p>
        </p:txBody>
      </p:sp>
      <p:sp>
        <p:nvSpPr>
          <p:cNvPr id="6" name="Rectangle 16"/>
          <p:cNvSpPr>
            <a:spLocks noGrp="1" noChangeArrowheads="1"/>
          </p:cNvSpPr>
          <p:nvPr>
            <p:ph type="dt" sz="half" idx="12"/>
          </p:nvPr>
        </p:nvSpPr>
        <p:spPr>
          <a:xfrm>
            <a:off x="3429000" y="5791200"/>
            <a:ext cx="5334000" cy="457200"/>
          </a:xfrm>
          <a:prstGeom prst="rect">
            <a:avLst/>
          </a:prstGeom>
        </p:spPr>
        <p:txBody>
          <a:bodyPr/>
          <a:lstStyle>
            <a:lvl1pPr>
              <a:defRPr/>
            </a:lvl1pPr>
          </a:lstStyle>
          <a:p>
            <a:pPr>
              <a:defRPr/>
            </a:pPr>
            <a:endParaRPr lang="en-US">
              <a:solidFill>
                <a:schemeClr val="bg2"/>
              </a:solidFill>
            </a:endParaRPr>
          </a:p>
        </p:txBody>
      </p:sp>
    </p:spTree>
    <p:extLst>
      <p:ext uri="{BB962C8B-B14F-4D97-AF65-F5344CB8AC3E}">
        <p14:creationId xmlns:p14="http://schemas.microsoft.com/office/powerpoint/2010/main" val="3351054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1"/>
          </p:nvPr>
        </p:nvSpPr>
        <p:spPr/>
        <p:txBody>
          <a:bodyPr/>
          <a:lstStyle>
            <a:lvl1pPr>
              <a:defRPr/>
            </a:lvl1pPr>
          </a:lstStyle>
          <a:p>
            <a:pPr>
              <a:defRPr/>
            </a:pPr>
            <a:endParaRPr lang="en-US"/>
          </a:p>
        </p:txBody>
      </p:sp>
      <p:sp>
        <p:nvSpPr>
          <p:cNvPr id="7" name="Rectangle 16"/>
          <p:cNvSpPr>
            <a:spLocks noGrp="1" noChangeArrowheads="1"/>
          </p:cNvSpPr>
          <p:nvPr>
            <p:ph type="dt" sz="half" idx="12"/>
          </p:nvPr>
        </p:nvSpPr>
        <p:spPr>
          <a:xfrm>
            <a:off x="3429000" y="5791200"/>
            <a:ext cx="5334000" cy="457200"/>
          </a:xfrm>
          <a:prstGeom prst="rect">
            <a:avLst/>
          </a:prstGeom>
        </p:spPr>
        <p:txBody>
          <a:bodyPr/>
          <a:lstStyle>
            <a:lvl1pPr>
              <a:defRPr/>
            </a:lvl1pPr>
          </a:lstStyle>
          <a:p>
            <a:pPr>
              <a:defRPr/>
            </a:pPr>
            <a:endParaRPr lang="en-US">
              <a:solidFill>
                <a:schemeClr val="bg2"/>
              </a:solidFill>
            </a:endParaRPr>
          </a:p>
        </p:txBody>
      </p:sp>
    </p:spTree>
    <p:extLst>
      <p:ext uri="{BB962C8B-B14F-4D97-AF65-F5344CB8AC3E}">
        <p14:creationId xmlns:p14="http://schemas.microsoft.com/office/powerpoint/2010/main" val="845134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6"/>
          <p:cNvSpPr>
            <a:spLocks noGrp="1" noChangeArrowheads="1"/>
          </p:cNvSpPr>
          <p:nvPr>
            <p:ph type="sldNum"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695355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Rectangle 6"/>
          <p:cNvSpPr>
            <a:spLocks noGrp="1" noChangeArrowheads="1"/>
          </p:cNvSpPr>
          <p:nvPr>
            <p:ph type="sldNum" sz="quarter" idx="11"/>
          </p:nvPr>
        </p:nvSpPr>
        <p:spPr/>
        <p:txBody>
          <a:bodyPr/>
          <a:lstStyle>
            <a:lvl1pPr>
              <a:defRPr/>
            </a:lvl1pPr>
          </a:lstStyle>
          <a:p>
            <a:pPr>
              <a:defRPr/>
            </a:pPr>
            <a:endParaRPr lang="en-US"/>
          </a:p>
        </p:txBody>
      </p:sp>
      <p:sp>
        <p:nvSpPr>
          <p:cNvPr id="5" name="Rectangle 16"/>
          <p:cNvSpPr>
            <a:spLocks noGrp="1" noChangeArrowheads="1"/>
          </p:cNvSpPr>
          <p:nvPr>
            <p:ph type="dt" sz="half" idx="12"/>
          </p:nvPr>
        </p:nvSpPr>
        <p:spPr>
          <a:xfrm>
            <a:off x="3429000" y="5791200"/>
            <a:ext cx="5334000" cy="457200"/>
          </a:xfrm>
          <a:prstGeom prst="rect">
            <a:avLst/>
          </a:prstGeom>
        </p:spPr>
        <p:txBody>
          <a:bodyPr/>
          <a:lstStyle>
            <a:lvl1pPr>
              <a:defRPr/>
            </a:lvl1pPr>
          </a:lstStyle>
          <a:p>
            <a:pPr>
              <a:defRPr/>
            </a:pPr>
            <a:endParaRPr lang="en-US">
              <a:solidFill>
                <a:schemeClr val="bg2"/>
              </a:solidFill>
            </a:endParaRPr>
          </a:p>
        </p:txBody>
      </p:sp>
    </p:spTree>
    <p:extLst>
      <p:ext uri="{BB962C8B-B14F-4D97-AF65-F5344CB8AC3E}">
        <p14:creationId xmlns:p14="http://schemas.microsoft.com/office/powerpoint/2010/main" val="3754355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6"/>
          <p:cNvSpPr>
            <a:spLocks noGrp="1" noChangeArrowheads="1"/>
          </p:cNvSpPr>
          <p:nvPr>
            <p:ph type="sldNum" sz="quarter" idx="11"/>
          </p:nvPr>
        </p:nvSpPr>
        <p:spPr/>
        <p:txBody>
          <a:bodyPr/>
          <a:lstStyle>
            <a:lvl1pPr>
              <a:defRPr/>
            </a:lvl1pPr>
          </a:lstStyle>
          <a:p>
            <a:pPr>
              <a:defRPr/>
            </a:pPr>
            <a:endParaRPr lang="en-US"/>
          </a:p>
        </p:txBody>
      </p:sp>
      <p:sp>
        <p:nvSpPr>
          <p:cNvPr id="4" name="Rectangle 16"/>
          <p:cNvSpPr>
            <a:spLocks noGrp="1" noChangeArrowheads="1"/>
          </p:cNvSpPr>
          <p:nvPr>
            <p:ph type="dt" sz="half" idx="12"/>
          </p:nvPr>
        </p:nvSpPr>
        <p:spPr>
          <a:xfrm>
            <a:off x="3429000" y="5791200"/>
            <a:ext cx="5334000" cy="457200"/>
          </a:xfrm>
          <a:prstGeom prst="rect">
            <a:avLst/>
          </a:prstGeom>
        </p:spPr>
        <p:txBody>
          <a:bodyPr/>
          <a:lstStyle>
            <a:lvl1pPr>
              <a:defRPr/>
            </a:lvl1pPr>
          </a:lstStyle>
          <a:p>
            <a:pPr>
              <a:defRPr/>
            </a:pPr>
            <a:endParaRPr lang="en-US">
              <a:solidFill>
                <a:schemeClr val="bg2"/>
              </a:solidFill>
            </a:endParaRPr>
          </a:p>
        </p:txBody>
      </p:sp>
    </p:spTree>
    <p:extLst>
      <p:ext uri="{BB962C8B-B14F-4D97-AF65-F5344CB8AC3E}">
        <p14:creationId xmlns:p14="http://schemas.microsoft.com/office/powerpoint/2010/main" val="415308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6"/>
          <p:cNvSpPr>
            <a:spLocks noGrp="1" noChangeArrowheads="1"/>
          </p:cNvSpPr>
          <p:nvPr>
            <p:ph type="sldNum" sz="quarter" idx="11"/>
          </p:nvPr>
        </p:nvSpPr>
        <p:spPr/>
        <p:txBody>
          <a:bodyPr/>
          <a:lstStyle>
            <a:lvl1pPr>
              <a:defRPr/>
            </a:lvl1pPr>
          </a:lstStyle>
          <a:p>
            <a:pPr>
              <a:defRPr/>
            </a:pPr>
            <a:endParaRPr lang="en-US"/>
          </a:p>
        </p:txBody>
      </p:sp>
      <p:sp>
        <p:nvSpPr>
          <p:cNvPr id="7" name="Rectangle 16"/>
          <p:cNvSpPr>
            <a:spLocks noGrp="1" noChangeArrowheads="1"/>
          </p:cNvSpPr>
          <p:nvPr>
            <p:ph type="dt" sz="half" idx="12"/>
          </p:nvPr>
        </p:nvSpPr>
        <p:spPr>
          <a:xfrm>
            <a:off x="3429000" y="5791200"/>
            <a:ext cx="5334000" cy="457200"/>
          </a:xfrm>
          <a:prstGeom prst="rect">
            <a:avLst/>
          </a:prstGeom>
        </p:spPr>
        <p:txBody>
          <a:bodyPr/>
          <a:lstStyle>
            <a:lvl1pPr>
              <a:defRPr/>
            </a:lvl1pPr>
          </a:lstStyle>
          <a:p>
            <a:pPr>
              <a:defRPr/>
            </a:pPr>
            <a:endParaRPr lang="en-US">
              <a:solidFill>
                <a:schemeClr val="bg2"/>
              </a:solidFill>
            </a:endParaRPr>
          </a:p>
        </p:txBody>
      </p:sp>
    </p:spTree>
    <p:extLst>
      <p:ext uri="{BB962C8B-B14F-4D97-AF65-F5344CB8AC3E}">
        <p14:creationId xmlns:p14="http://schemas.microsoft.com/office/powerpoint/2010/main" val="2526557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6"/>
          <p:cNvSpPr>
            <a:spLocks noGrp="1" noChangeArrowheads="1"/>
          </p:cNvSpPr>
          <p:nvPr>
            <p:ph type="sldNum"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6291764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0" descr="ppt_bg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flipH="1">
            <a:off x="3873500" y="5257800"/>
            <a:ext cx="53467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878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29" name="Picture 12" descr="sfsu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28600" y="6096000"/>
            <a:ext cx="166846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3" descr="CEL-word-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28600" y="6553200"/>
            <a:ext cx="1698625"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31" descr="logo_susby_smalle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6813550" y="6118225"/>
            <a:ext cx="11430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0" name="Rectangle 6"/>
          <p:cNvSpPr>
            <a:spLocks noGrp="1" noChangeArrowheads="1"/>
          </p:cNvSpPr>
          <p:nvPr>
            <p:ph type="sldNum" sz="quarter" idx="4"/>
          </p:nvPr>
        </p:nvSpPr>
        <p:spPr bwMode="auto">
          <a:xfrm>
            <a:off x="7086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chemeClr val="accent3"/>
                </a:solidFill>
                <a:ea typeface="+mn-ea"/>
                <a:cs typeface="+mn-cs"/>
              </a:defRPr>
            </a:lvl1pPr>
          </a:lstStyle>
          <a:p>
            <a:pPr>
              <a:defRPr/>
            </a:pPr>
            <a:endParaRPr lang="en-US" dirty="0"/>
          </a:p>
        </p:txBody>
      </p:sp>
      <p:sp>
        <p:nvSpPr>
          <p:cNvPr id="2" name="TextBox 1"/>
          <p:cNvSpPr txBox="1"/>
          <p:nvPr userDrawn="1"/>
        </p:nvSpPr>
        <p:spPr>
          <a:xfrm>
            <a:off x="2362200" y="6248400"/>
            <a:ext cx="3825461" cy="276999"/>
          </a:xfrm>
          <a:prstGeom prst="rect">
            <a:avLst/>
          </a:prstGeom>
          <a:noFill/>
        </p:spPr>
        <p:txBody>
          <a:bodyPr wrap="none" rtlCol="0">
            <a:spAutoFit/>
          </a:bodyPr>
          <a:lstStyle/>
          <a:p>
            <a:r>
              <a:rPr lang="en-US" sz="1200" dirty="0" smtClean="0">
                <a:solidFill>
                  <a:schemeClr val="bg2"/>
                </a:solidFill>
                <a:latin typeface="Century Gothic"/>
                <a:cs typeface="Century Gothic"/>
              </a:rPr>
              <a:t>Search Marketing: SEO and SEM with Suse Barnes</a:t>
            </a:r>
            <a:endParaRPr lang="en-US" sz="1200" dirty="0">
              <a:solidFill>
                <a:schemeClr val="bg2"/>
              </a:solidFill>
              <a:latin typeface="Century Gothic"/>
              <a:cs typeface="Century Gothic"/>
            </a:endParaRPr>
          </a:p>
        </p:txBody>
      </p:sp>
    </p:spTree>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hf hdr="0" dt="0"/>
  <p:txStyles>
    <p:titleStyle>
      <a:lvl1pPr algn="ctr" rtl="0" eaLnBrk="0" fontAlgn="base" hangingPunct="0">
        <a:spcBef>
          <a:spcPct val="0"/>
        </a:spcBef>
        <a:spcAft>
          <a:spcPct val="0"/>
        </a:spcAft>
        <a:defRPr sz="2400" b="1">
          <a:solidFill>
            <a:srgbClr val="2E2ABC"/>
          </a:solidFill>
          <a:latin typeface="+mj-lt"/>
          <a:ea typeface="+mj-ea"/>
          <a:cs typeface="+mj-cs"/>
        </a:defRPr>
      </a:lvl1pPr>
      <a:lvl2pPr algn="ctr" rtl="0" eaLnBrk="0" fontAlgn="base" hangingPunct="0">
        <a:spcBef>
          <a:spcPct val="0"/>
        </a:spcBef>
        <a:spcAft>
          <a:spcPct val="0"/>
        </a:spcAft>
        <a:defRPr sz="2400" b="1">
          <a:solidFill>
            <a:srgbClr val="2E2ABC"/>
          </a:solidFill>
          <a:latin typeface="BlairMdITC TT-Medium" charset="0"/>
          <a:ea typeface="Osaka" charset="0"/>
          <a:cs typeface="Osaka" charset="0"/>
        </a:defRPr>
      </a:lvl2pPr>
      <a:lvl3pPr algn="ctr" rtl="0" eaLnBrk="0" fontAlgn="base" hangingPunct="0">
        <a:spcBef>
          <a:spcPct val="0"/>
        </a:spcBef>
        <a:spcAft>
          <a:spcPct val="0"/>
        </a:spcAft>
        <a:defRPr sz="2400" b="1">
          <a:solidFill>
            <a:srgbClr val="2E2ABC"/>
          </a:solidFill>
          <a:latin typeface="BlairMdITC TT-Medium" charset="0"/>
          <a:ea typeface="Osaka" charset="0"/>
          <a:cs typeface="Osaka" charset="0"/>
        </a:defRPr>
      </a:lvl3pPr>
      <a:lvl4pPr algn="ctr" rtl="0" eaLnBrk="0" fontAlgn="base" hangingPunct="0">
        <a:spcBef>
          <a:spcPct val="0"/>
        </a:spcBef>
        <a:spcAft>
          <a:spcPct val="0"/>
        </a:spcAft>
        <a:defRPr sz="2400" b="1">
          <a:solidFill>
            <a:srgbClr val="2E2ABC"/>
          </a:solidFill>
          <a:latin typeface="BlairMdITC TT-Medium" charset="0"/>
          <a:ea typeface="Osaka" charset="0"/>
          <a:cs typeface="Osaka" charset="0"/>
        </a:defRPr>
      </a:lvl4pPr>
      <a:lvl5pPr algn="ctr" rtl="0" eaLnBrk="0" fontAlgn="base" hangingPunct="0">
        <a:spcBef>
          <a:spcPct val="0"/>
        </a:spcBef>
        <a:spcAft>
          <a:spcPct val="0"/>
        </a:spcAft>
        <a:defRPr sz="2400" b="1">
          <a:solidFill>
            <a:srgbClr val="2E2ABC"/>
          </a:solidFill>
          <a:latin typeface="BlairMdITC TT-Medium" charset="0"/>
          <a:ea typeface="Osaka" charset="0"/>
          <a:cs typeface="Osaka" charset="0"/>
        </a:defRPr>
      </a:lvl5pPr>
      <a:lvl6pPr marL="457200" algn="ctr" rtl="0" fontAlgn="base">
        <a:spcBef>
          <a:spcPct val="0"/>
        </a:spcBef>
        <a:spcAft>
          <a:spcPct val="0"/>
        </a:spcAft>
        <a:defRPr sz="2400" b="1">
          <a:solidFill>
            <a:srgbClr val="2E2ABC"/>
          </a:solidFill>
          <a:latin typeface="BlairMdITC TT-Medium" charset="0"/>
          <a:ea typeface="Osaka" charset="0"/>
          <a:cs typeface="Osaka" charset="0"/>
        </a:defRPr>
      </a:lvl6pPr>
      <a:lvl7pPr marL="914400" algn="ctr" rtl="0" fontAlgn="base">
        <a:spcBef>
          <a:spcPct val="0"/>
        </a:spcBef>
        <a:spcAft>
          <a:spcPct val="0"/>
        </a:spcAft>
        <a:defRPr sz="2400" b="1">
          <a:solidFill>
            <a:srgbClr val="2E2ABC"/>
          </a:solidFill>
          <a:latin typeface="BlairMdITC TT-Medium" charset="0"/>
          <a:ea typeface="Osaka" charset="0"/>
          <a:cs typeface="Osaka" charset="0"/>
        </a:defRPr>
      </a:lvl7pPr>
      <a:lvl8pPr marL="1371600" algn="ctr" rtl="0" fontAlgn="base">
        <a:spcBef>
          <a:spcPct val="0"/>
        </a:spcBef>
        <a:spcAft>
          <a:spcPct val="0"/>
        </a:spcAft>
        <a:defRPr sz="2400" b="1">
          <a:solidFill>
            <a:srgbClr val="2E2ABC"/>
          </a:solidFill>
          <a:latin typeface="BlairMdITC TT-Medium" charset="0"/>
          <a:ea typeface="Osaka" charset="0"/>
          <a:cs typeface="Osaka" charset="0"/>
        </a:defRPr>
      </a:lvl8pPr>
      <a:lvl9pPr marL="1828800" algn="ctr" rtl="0" fontAlgn="base">
        <a:spcBef>
          <a:spcPct val="0"/>
        </a:spcBef>
        <a:spcAft>
          <a:spcPct val="0"/>
        </a:spcAft>
        <a:defRPr sz="2400" b="1">
          <a:solidFill>
            <a:srgbClr val="2E2ABC"/>
          </a:solidFill>
          <a:latin typeface="BlairMdITC TT-Medium"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Century Gothic"/>
          <a:ea typeface="+mn-ea"/>
          <a:cs typeface="Century Gothic"/>
        </a:defRPr>
      </a:lvl1pPr>
      <a:lvl2pPr marL="742950" indent="-285750" algn="l" rtl="0" eaLnBrk="0" fontAlgn="base" hangingPunct="0">
        <a:spcBef>
          <a:spcPct val="20000"/>
        </a:spcBef>
        <a:spcAft>
          <a:spcPct val="0"/>
        </a:spcAft>
        <a:buChar char="–"/>
        <a:defRPr sz="2800">
          <a:solidFill>
            <a:schemeClr val="tx1"/>
          </a:solidFill>
          <a:latin typeface="Century Gothic"/>
          <a:ea typeface="+mn-ea"/>
          <a:cs typeface="Century Gothic"/>
        </a:defRPr>
      </a:lvl2pPr>
      <a:lvl3pPr marL="1143000" indent="-228600" algn="l" rtl="0" eaLnBrk="0" fontAlgn="base" hangingPunct="0">
        <a:spcBef>
          <a:spcPct val="20000"/>
        </a:spcBef>
        <a:spcAft>
          <a:spcPct val="0"/>
        </a:spcAft>
        <a:buChar char="•"/>
        <a:defRPr sz="2400">
          <a:solidFill>
            <a:schemeClr val="tx1"/>
          </a:solidFill>
          <a:latin typeface="Century Gothic"/>
          <a:ea typeface="+mn-ea"/>
          <a:cs typeface="Century Gothic"/>
        </a:defRPr>
      </a:lvl3pPr>
      <a:lvl4pPr marL="1600200" indent="-228600" algn="l" rtl="0" eaLnBrk="0" fontAlgn="base" hangingPunct="0">
        <a:spcBef>
          <a:spcPct val="20000"/>
        </a:spcBef>
        <a:spcAft>
          <a:spcPct val="0"/>
        </a:spcAft>
        <a:buChar char="–"/>
        <a:defRPr sz="2000">
          <a:solidFill>
            <a:schemeClr val="tx1"/>
          </a:solidFill>
          <a:latin typeface="Century Gothic"/>
          <a:ea typeface="+mn-ea"/>
          <a:cs typeface="Century Gothic"/>
        </a:defRPr>
      </a:lvl4pPr>
      <a:lvl5pPr marL="2057400" indent="-228600" algn="l" rtl="0" eaLnBrk="0" fontAlgn="base" hangingPunct="0">
        <a:spcBef>
          <a:spcPct val="20000"/>
        </a:spcBef>
        <a:spcAft>
          <a:spcPct val="0"/>
        </a:spcAft>
        <a:buChar char="»"/>
        <a:defRPr sz="2000">
          <a:solidFill>
            <a:schemeClr val="tx1"/>
          </a:solidFill>
          <a:latin typeface="Century Gothic"/>
          <a:ea typeface="+mn-ea"/>
          <a:cs typeface="Century Gothic"/>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Microsoft_Word_97_-_2004_Document1.doc"/><Relationship Id="rId5" Type="http://schemas.openxmlformats.org/officeDocument/2006/relationships/image" Target="../media/image5.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6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6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6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70.png"/></Relationships>
</file>

<file path=ppt/slides/_rels/slide105.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73.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7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7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chart" Target="../charts/char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77.png"/></Relationships>
</file>

<file path=ppt/slides/_rels/slide111.xml.rels><?xml version="1.0" encoding="UTF-8" standalone="yes"?>
<Relationships xmlns="http://schemas.openxmlformats.org/package/2006/relationships"><Relationship Id="rId3" Type="http://schemas.openxmlformats.org/officeDocument/2006/relationships/hyperlink" Target="http://www.bing.com/toolbox/submit-site-url" TargetMode="External"/><Relationship Id="rId4" Type="http://schemas.openxmlformats.org/officeDocument/2006/relationships/hyperlink" Target="https://ssl.bing.com/listings/ListingCenter.aspx" TargetMode="External"/><Relationship Id="rId5"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79.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0.png"/><Relationship Id="rId3" Type="http://schemas.openxmlformats.org/officeDocument/2006/relationships/image" Target="../media/image81.png"/></Relationships>
</file>

<file path=ppt/slides/_rels/slide116.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1.xml"/><Relationship Id="rId2" Type="http://schemas.openxmlformats.org/officeDocument/2006/relationships/notesSlide" Target="../notesSlides/notesSlide106.xml"/></Relationships>
</file>

<file path=ppt/slides/_rels/slide117.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1.xml"/><Relationship Id="rId2" Type="http://schemas.openxmlformats.org/officeDocument/2006/relationships/notesSlide" Target="../notesSlides/notesSlide107.xml"/></Relationships>
</file>

<file path=ppt/slides/_rels/slide118.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3.png"/><Relationship Id="rId1" Type="http://schemas.openxmlformats.org/officeDocument/2006/relationships/slideLayout" Target="../slideLayouts/slideLayout1.xml"/><Relationship Id="rId2" Type="http://schemas.openxmlformats.org/officeDocument/2006/relationships/notesSlide" Target="../notesSlides/notesSlide108.xml"/></Relationships>
</file>

<file path=ppt/slides/_rels/slide119.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3.png"/><Relationship Id="rId1" Type="http://schemas.openxmlformats.org/officeDocument/2006/relationships/slideLayout" Target="../slideLayouts/slideLayout1.xml"/><Relationship Id="rId2" Type="http://schemas.openxmlformats.org/officeDocument/2006/relationships/notesSlide" Target="../notesSlides/notesSlide10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20.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1.png"/><Relationship Id="rId1" Type="http://schemas.openxmlformats.org/officeDocument/2006/relationships/slideLayout" Target="../slideLayouts/slideLayout1.xml"/><Relationship Id="rId2" Type="http://schemas.openxmlformats.org/officeDocument/2006/relationships/notesSlide" Target="../notesSlides/notesSlide110.xml"/></Relationships>
</file>

<file path=ppt/slides/_rels/slide121.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1.png"/><Relationship Id="rId1" Type="http://schemas.openxmlformats.org/officeDocument/2006/relationships/slideLayout" Target="../slideLayouts/slideLayout1.xml"/><Relationship Id="rId2" Type="http://schemas.openxmlformats.org/officeDocument/2006/relationships/notesSlide" Target="../notesSlides/notesSlide11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 Id="rId3" Type="http://schemas.openxmlformats.org/officeDocument/2006/relationships/image" Target="../media/image85.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 Id="rId3" Type="http://schemas.openxmlformats.org/officeDocument/2006/relationships/image" Target="../media/image86.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 Id="rId3" Type="http://schemas.openxmlformats.org/officeDocument/2006/relationships/image" Target="../media/image87.png"/></Relationships>
</file>

<file path=ppt/slides/_rels/slide125.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jpeg"/><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hyperlink" Target="http://analytics.google.com/" TargetMode="Externa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93.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9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image" Target="../media/image95.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 Id="rId3" Type="http://schemas.openxmlformats.org/officeDocument/2006/relationships/image" Target="../media/image96.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36.xml.rels><?xml version="1.0" encoding="UTF-8" standalone="yes"?>
<Relationships xmlns="http://schemas.openxmlformats.org/package/2006/relationships"><Relationship Id="rId3" Type="http://schemas.openxmlformats.org/officeDocument/2006/relationships/hyperlink" Target="http://marketinggrader.com" TargetMode="External"/><Relationship Id="rId4" Type="http://schemas.openxmlformats.org/officeDocument/2006/relationships/hyperlink" Target="http://www.opensiteexplorer.org/" TargetMode="External"/><Relationship Id="rId5" Type="http://schemas.openxmlformats.org/officeDocument/2006/relationships/hyperlink" Target="http://www.seoquake.com" TargetMode="External"/><Relationship Id="rId6" Type="http://schemas.openxmlformats.org/officeDocument/2006/relationships/hyperlink" Target="http://smo.knowem.com/" TargetMode="External"/><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 Id="rId3" Type="http://schemas.openxmlformats.org/officeDocument/2006/relationships/image" Target="../media/image97.png"/></Relationships>
</file>

<file path=ppt/slides/_rels/slide139.xml.rels><?xml version="1.0" encoding="UTF-8" standalone="yes"?>
<Relationships xmlns="http://schemas.openxmlformats.org/package/2006/relationships"><Relationship Id="rId11" Type="http://schemas.openxmlformats.org/officeDocument/2006/relationships/hyperlink" Target="http://www.raventools.com" TargetMode="External"/><Relationship Id="rId12" Type="http://schemas.openxmlformats.org/officeDocument/2006/relationships/hyperlink" Target="http://seomoz.org" TargetMode="External"/><Relationship Id="rId13" Type="http://schemas.openxmlformats.org/officeDocument/2006/relationships/hyperlink" Target="http://www.marketmotive.com" TargetMode="External"/><Relationship Id="rId14" Type="http://schemas.openxmlformats.org/officeDocument/2006/relationships/hyperlink" Target="http://www.seoquake.com" TargetMode="External"/><Relationship Id="rId1" Type="http://schemas.openxmlformats.org/officeDocument/2006/relationships/slideLayout" Target="../slideLayouts/slideLayout2.xml"/><Relationship Id="rId2" Type="http://schemas.openxmlformats.org/officeDocument/2006/relationships/notesSlide" Target="../notesSlides/notesSlide129.xml"/><Relationship Id="rId3" Type="http://schemas.openxmlformats.org/officeDocument/2006/relationships/hyperlink" Target="http://marketinggrader.com" TargetMode="External"/><Relationship Id="rId4" Type="http://schemas.openxmlformats.org/officeDocument/2006/relationships/hyperlink" Target="http://www.opensiteexplorer.org/" TargetMode="External"/><Relationship Id="rId5" Type="http://schemas.openxmlformats.org/officeDocument/2006/relationships/hyperlink" Target="http://smo.knowem.com/" TargetMode="External"/><Relationship Id="rId6" Type="http://schemas.openxmlformats.org/officeDocument/2006/relationships/hyperlink" Target="https://adwords.google.com/ko/KeywordPlanner/Home" TargetMode="External"/><Relationship Id="rId7" Type="http://schemas.openxmlformats.org/officeDocument/2006/relationships/hyperlink" Target="http://analytics.google.com" TargetMode="External"/><Relationship Id="rId8" Type="http://schemas.openxmlformats.org/officeDocument/2006/relationships/hyperlink" Target="http://www.ahrefs.com" TargetMode="External"/><Relationship Id="rId9" Type="http://schemas.openxmlformats.org/officeDocument/2006/relationships/hyperlink" Target="http://google.com/webmasters" TargetMode="External"/><Relationship Id="rId10" Type="http://schemas.openxmlformats.org/officeDocument/2006/relationships/hyperlink" Target="http://www.magesticseo.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oleObject" Target="../embeddings/Microsoft_Word_97_-_2004_Document2.doc"/><Relationship Id="rId5" Type="http://schemas.openxmlformats.org/officeDocument/2006/relationships/image" Target="../media/image5.emf"/><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45.xml.rels><?xml version="1.0" encoding="UTF-8" standalone="yes"?>
<Relationships xmlns="http://schemas.openxmlformats.org/package/2006/relationships"><Relationship Id="rId3" Type="http://schemas.openxmlformats.org/officeDocument/2006/relationships/hyperlink" Target="http://www.forbes.com/sites/jaysondemers/2015/01/27/6-social-media-practices-that-boost-seo/%237b78c2812720" TargetMode="External"/><Relationship Id="rId4" Type="http://schemas.openxmlformats.org/officeDocument/2006/relationships/hyperlink" Target="http://searchengineland.com/guide/seo" TargetMode="External"/><Relationship Id="rId5" Type="http://schemas.openxmlformats.org/officeDocument/2006/relationships/hyperlink" Target="https://moz.com/beginners-guide-to-seo" TargetMode="External"/><Relationship Id="rId6" Type="http://schemas.openxmlformats.org/officeDocument/2006/relationships/hyperlink" Target="https://searchenginewatch.com/2017/06/15/how-to-optimize-for-googles-featured-snippets/" TargetMode="External"/><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8.jpeg"/></Relationships>
</file>

<file path=ppt/slides/_rels/slide148.xml.rels><?xml version="1.0" encoding="UTF-8" standalone="yes"?>
<Relationships xmlns="http://schemas.openxmlformats.org/package/2006/relationships"><Relationship Id="rId3" Type="http://schemas.openxmlformats.org/officeDocument/2006/relationships/hyperlink" Target="mailto:Susan@susby.com" TargetMode="External"/><Relationship Id="rId4" Type="http://schemas.openxmlformats.org/officeDocument/2006/relationships/hyperlink" Target="http://www.susby.com" TargetMode="External"/><Relationship Id="rId5" Type="http://schemas.openxmlformats.org/officeDocument/2006/relationships/hyperlink" Target="http://www.linkedin.com/in/susanbarnes" TargetMode="External"/><Relationship Id="rId6" Type="http://schemas.openxmlformats.org/officeDocument/2006/relationships/hyperlink" Target="http://www.twitter.com/susby" TargetMode="External"/><Relationship Id="rId7" Type="http://schemas.openxmlformats.org/officeDocument/2006/relationships/hyperlink" Target="http://www.facebook.com/susbyDigital" TargetMode="External"/><Relationship Id="rId8" Type="http://schemas.openxmlformats.org/officeDocument/2006/relationships/hyperlink" Target="http://www.instagram.com/susby" TargetMode="External"/><Relationship Id="rId9" Type="http://schemas.openxmlformats.org/officeDocument/2006/relationships/hyperlink" Target="http://www.google.com/profiles/susan.barnes" TargetMode="External"/><Relationship Id="rId10" Type="http://schemas.openxmlformats.org/officeDocument/2006/relationships/image" Target="../media/image99.jpeg"/><Relationship Id="rId11" Type="http://schemas.openxmlformats.org/officeDocument/2006/relationships/image" Target="../media/image100.png"/><Relationship Id="rId1" Type="http://schemas.openxmlformats.org/officeDocument/2006/relationships/slideLayout" Target="../slideLayouts/slideLayout6.xml"/><Relationship Id="rId2" Type="http://schemas.openxmlformats.org/officeDocument/2006/relationships/notesSlide" Target="../notesSlides/notesSlide1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hyperlink" Target="http://about.me/susebarne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dgtl.u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susby.com/sfsu/" TargetMode="External"/><Relationship Id="rId4" Type="http://schemas.openxmlformats.org/officeDocument/2006/relationships/hyperlink" Target="http://dgtl.us"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hyperlink" Target="http://moz.com/blog/visual-guide-to-keyword-targeting-onpage-optimization" TargetMode="External"/><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3" Type="http://schemas.openxmlformats.org/officeDocument/2006/relationships/hyperlink" Target="http://marketinggrader.com" TargetMode="External"/><Relationship Id="rId4" Type="http://schemas.openxmlformats.org/officeDocument/2006/relationships/hyperlink" Target="http://www.spyfu.com" TargetMode="External"/><Relationship Id="rId5" Type="http://schemas.openxmlformats.org/officeDocument/2006/relationships/hyperlink" Target="http://www.semrush.com" TargetMode="External"/><Relationship Id="rId6" Type="http://schemas.openxmlformats.org/officeDocument/2006/relationships/hyperlink" Target="http://seoquake.com" TargetMode="External"/><Relationship Id="rId7" Type="http://schemas.openxmlformats.org/officeDocument/2006/relationships/hyperlink" Target="http://www.similarweb.com" TargetMode="External"/><Relationship Id="rId8" Type="http://schemas.openxmlformats.org/officeDocument/2006/relationships/hyperlink" Target="http://www.opensiteexplorer.org" TargetMode="External"/><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hyperlink" Target="http://searchengineland.com/seotable" TargetMode="External"/><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3" Type="http://schemas.openxmlformats.org/officeDocument/2006/relationships/hyperlink" Target="https://www.marketingtechblog.com/the-periodic-table-of-content-marketing/" TargetMode="External"/><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2.xml.rels><?xml version="1.0" encoding="UTF-8" standalone="yes"?>
<Relationships xmlns="http://schemas.openxmlformats.org/package/2006/relationships"><Relationship Id="rId3" Type="http://schemas.openxmlformats.org/officeDocument/2006/relationships/hyperlink" Target="http://www.youtube.com/watch?v=1v7PVF4g7Nk" TargetMode="External"/><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3" Type="http://schemas.openxmlformats.org/officeDocument/2006/relationships/hyperlink" Target="http://www.youtube.com/watch?v=0sv2tLYE0R0" TargetMode="External"/><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4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3.jpeg"/></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hyperlink" Target="http://www.netmarketshare.com/search-engine-market-share.aspx?qprid=4&amp;qpcustomd=0" TargetMode="External"/><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9.xml.rels><?xml version="1.0" encoding="UTF-8" standalone="yes"?>
<Relationships xmlns="http://schemas.openxmlformats.org/package/2006/relationships"><Relationship Id="rId3" Type="http://schemas.openxmlformats.org/officeDocument/2006/relationships/hyperlink" Target="http://www.netmarketshare.com/search-engine-market-share.aspx?qprid=4&amp;qpcustomd=0" TargetMode="External"/><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hyperlink" Target="http://www.netmarketshare.com/search-engine-market-share.aspx?qprid=4&amp;qpcustomd=0" TargetMode="External"/><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1.xml.rels><?xml version="1.0" encoding="UTF-8" standalone="yes"?>
<Relationships xmlns="http://schemas.openxmlformats.org/package/2006/relationships"><Relationship Id="rId3" Type="http://schemas.openxmlformats.org/officeDocument/2006/relationships/hyperlink" Target="http://www.netmarketshare.com/search-engine-market-share.aspx?qprid=4&amp;qpcustomd=0" TargetMode="External"/><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2.xml.rels><?xml version="1.0" encoding="UTF-8" standalone="yes"?>
<Relationships xmlns="http://schemas.openxmlformats.org/package/2006/relationships"><Relationship Id="rId3" Type="http://schemas.openxmlformats.org/officeDocument/2006/relationships/hyperlink" Target="http://www.netmarketshare.com/search-engine-market-share.aspx?qprid=4&amp;qpcustomd=1&amp;qpsp=2017&amp;qpnp=1&amp;qptimeframe=Y" TargetMode="External"/><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3.xml.rels><?xml version="1.0" encoding="UTF-8" standalone="yes"?>
<Relationships xmlns="http://schemas.openxmlformats.org/package/2006/relationships"><Relationship Id="rId3" Type="http://schemas.openxmlformats.org/officeDocument/2006/relationships/hyperlink" Target="http://www.netmarketshare.com/search-engine-market-share.aspx?qprid=4&amp;qpcustomd=1&amp;qpsp=2017&amp;qpnp=1&amp;qptimeframe=Y" TargetMode="External"/><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hyperlink" Target="http://www.netmarketshare.com/search-engine-market-share.aspx?qprid=4&amp;qpcustomd=1&amp;qpsp=2017&amp;qpnp=1&amp;qptimeframe=Y" TargetMode="External"/><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54.png"/></Relationships>
</file>

<file path=ppt/slides/_rels/slide69.xml.rels><?xml version="1.0" encoding="UTF-8" standalone="yes"?>
<Relationships xmlns="http://schemas.openxmlformats.org/package/2006/relationships"><Relationship Id="rId3" Type="http://schemas.openxmlformats.org/officeDocument/2006/relationships/hyperlink" Target="http://www.compete.com" TargetMode="External"/><Relationship Id="rId4" Type="http://schemas.openxmlformats.org/officeDocument/2006/relationships/hyperlink" Target="http://raventools.com" TargetMode="External"/><Relationship Id="rId5" Type="http://schemas.openxmlformats.org/officeDocument/2006/relationships/hyperlink" Target="http://seoquake.com" TargetMode="External"/><Relationship Id="rId6" Type="http://schemas.openxmlformats.org/officeDocument/2006/relationships/hyperlink" Target="http://opensiteexplorer.org" TargetMode="External"/><Relationship Id="rId7" Type="http://schemas.openxmlformats.org/officeDocument/2006/relationships/hyperlink" Target="http://marketing.grader.com/?s=wsg" TargetMode="External"/><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hyperlink" Target="http://SEOBook.com" TargetMode="External"/><Relationship Id="rId4" Type="http://schemas.openxmlformats.org/officeDocument/2006/relationships/hyperlink" Target="http://www.opensiteexplorer.org" TargetMode="External"/><Relationship Id="rId5" Type="http://schemas.openxmlformats.org/officeDocument/2006/relationships/hyperlink" Target="http://google.com/webmasters" TargetMode="External"/><Relationship Id="rId6" Type="http://schemas.openxmlformats.org/officeDocument/2006/relationships/hyperlink" Target="http://adwords.google.com" TargetMode="External"/><Relationship Id="rId7" Type="http://schemas.openxmlformats.org/officeDocument/2006/relationships/hyperlink" Target="http://ubersuggest.org/" TargetMode="External"/><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71.xml.rels><?xml version="1.0" encoding="UTF-8" standalone="yes"?>
<Relationships xmlns="http://schemas.openxmlformats.org/package/2006/relationships"><Relationship Id="rId3" Type="http://schemas.openxmlformats.org/officeDocument/2006/relationships/hyperlink" Target="https://adwords.google.com/select/KeywordToolExternal?defaultView=3" TargetMode="External"/><Relationship Id="rId4" Type="http://schemas.openxmlformats.org/officeDocument/2006/relationships/hyperlink" Target="http://wordtracker.com/free-trial.html" TargetMode="External"/><Relationship Id="rId5" Type="http://schemas.openxmlformats.org/officeDocument/2006/relationships/hyperlink" Target="http://keyworddiscovery.com/register.html" TargetMode="External"/><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72.xml.rels><?xml version="1.0" encoding="UTF-8" standalone="yes"?>
<Relationships xmlns="http://schemas.openxmlformats.org/package/2006/relationships"><Relationship Id="rId3" Type="http://schemas.openxmlformats.org/officeDocument/2006/relationships/hyperlink" Target="http://screamingfrog.co.uk/seo-spider" TargetMode="External"/><Relationship Id="rId4" Type="http://schemas.openxmlformats.org/officeDocument/2006/relationships/hyperlink" Target="http://Moz.com" TargetMode="External"/><Relationship Id="rId5" Type="http://schemas.openxmlformats.org/officeDocument/2006/relationships/hyperlink" Target="http://google.com/webmasters" TargetMode="External"/><Relationship Id="rId6"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6.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57.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5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5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hyperlink" Target="http://www.articlesbase.com/"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www.google.com/submityourcontent/index.html" TargetMode="External"/><Relationship Id="rId4" Type="http://schemas.openxmlformats.org/officeDocument/2006/relationships/hyperlink" Target="http://www.google.com/webmasters/tools/" TargetMode="External"/><Relationship Id="rId5" Type="http://schemas.openxmlformats.org/officeDocument/2006/relationships/hyperlink" Target="http://search.yahoo.com/info/submit.html" TargetMode="External"/><Relationship Id="rId6" Type="http://schemas.openxmlformats.org/officeDocument/2006/relationships/hyperlink" Target="http://www.dmoz.org/add.html" TargetMode="External"/><Relationship Id="rId7" Type="http://schemas.openxmlformats.org/officeDocument/2006/relationships/hyperlink" Target="http://www.zoominfo.com" TargetMode="External"/><Relationship Id="rId8" Type="http://schemas.openxmlformats.org/officeDocument/2006/relationships/hyperlink" Target="http://www.bing.com/docs/submit.aspx" TargetMode="External"/><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60.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61.png"/></Relationships>
</file>

<file path=ppt/slides/_rels/slide84.xml.rels><?xml version="1.0" encoding="UTF-8" standalone="yes"?>
<Relationships xmlns="http://schemas.openxmlformats.org/package/2006/relationships"><Relationship Id="rId3" Type="http://schemas.openxmlformats.org/officeDocument/2006/relationships/hyperlink" Target="https://moz.com/blog/creating-right-marketing-mix-whiteboard-friday" TargetMode="External"/><Relationship Id="rId4" Type="http://schemas.openxmlformats.org/officeDocument/2006/relationships/hyperlink" Target="http://www.thesaleslion.com/forgetting-labels-crazy-journey-pool-guy-web-app-developer/" TargetMode="External"/><Relationship Id="rId5" Type="http://schemas.openxmlformats.org/officeDocument/2006/relationships/hyperlink" Target="http://contentmarketinginstitute.com/2014/02/optimize-social-media-content-combat-content-shock/" TargetMode="External"/><Relationship Id="rId6" Type="http://schemas.openxmlformats.org/officeDocument/2006/relationships/hyperlink" Target="http://susby.com/marketing/search-engine-marketing-checklist/" TargetMode="External"/><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85.xml.rels><?xml version="1.0" encoding="UTF-8" standalone="yes"?>
<Relationships xmlns="http://schemas.openxmlformats.org/package/2006/relationships"><Relationship Id="rId3" Type="http://schemas.openxmlformats.org/officeDocument/2006/relationships/hyperlink" Target="http://www.youtube.com/watch?v=1v7PVF4g7Nk" TargetMode="External"/><Relationship Id="rId4" Type="http://schemas.openxmlformats.org/officeDocument/2006/relationships/hyperlink" Target="https://www.youtube.com/watch?v=g8UwJcWimW8" TargetMode="External"/><Relationship Id="rId5" Type="http://schemas.openxmlformats.org/officeDocument/2006/relationships/hyperlink" Target="https://youtu.be/x33m6CS-cic" TargetMode="External"/><Relationship Id="rId6" Type="http://schemas.openxmlformats.org/officeDocument/2006/relationships/hyperlink" Target="http://http://dgtl.us" TargetMode="External"/><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6.xml.rels><?xml version="1.0" encoding="UTF-8" standalone="yes"?>
<Relationships xmlns="http://schemas.openxmlformats.org/package/2006/relationships"><Relationship Id="rId3" Type="http://schemas.openxmlformats.org/officeDocument/2006/relationships/hyperlink" Target="http://dgtl.us" TargetMode="External"/><Relationship Id="rId4" Type="http://schemas.openxmlformats.org/officeDocument/2006/relationships/hyperlink" Target="https://support.google.com/adwords/answer/4362159?hl=en&amp;ref_topic=3381144" TargetMode="External"/><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7.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3.xml"/><Relationship Id="rId5" Type="http://schemas.openxmlformats.org/officeDocument/2006/relationships/image" Target="../media/image62.png"/><Relationship Id="rId1" Type="http://schemas.microsoft.com/office/2007/relationships/media" Target="../media/media1.mp4"/><Relationship Id="rId2" Type="http://schemas.openxmlformats.org/officeDocument/2006/relationships/video" Target="../media/media1.mp4"/></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4.xml"/><Relationship Id="rId5" Type="http://schemas.openxmlformats.org/officeDocument/2006/relationships/image" Target="../media/image63.png"/><Relationship Id="rId1" Type="http://schemas.microsoft.com/office/2007/relationships/media" Target="../media/media2.mp4"/><Relationship Id="rId2" Type="http://schemas.openxmlformats.org/officeDocument/2006/relationships/video" Target="../media/media2.mp4"/></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jpeg"/></Relationships>
</file>

<file path=ppt/slides/_rels/slide94.xml.rels><?xml version="1.0" encoding="UTF-8" standalone="yes"?>
<Relationships xmlns="http://schemas.openxmlformats.org/package/2006/relationships"><Relationship Id="rId3" Type="http://schemas.openxmlformats.org/officeDocument/2006/relationships/hyperlink" Target="http://adwords.google.com/" TargetMode="External"/><Relationship Id="rId4" Type="http://schemas.openxmlformats.org/officeDocument/2006/relationships/hyperlink" Target="https://ads.bing.com" TargetMode="External"/><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8.xml.rels><?xml version="1.0" encoding="UTF-8" standalone="yes"?>
<Relationships xmlns="http://schemas.openxmlformats.org/package/2006/relationships"><Relationship Id="rId3" Type="http://schemas.openxmlformats.org/officeDocument/2006/relationships/hyperlink" Target="http://support.google.com/adwords/bin/answer.py?hl=en&amp;answer=6100" TargetMode="External"/><Relationship Id="rId4" Type="http://schemas.openxmlformats.org/officeDocument/2006/relationships/hyperlink" Target="https://support.google.com/adwords/answer/2497836?hl=en" TargetMode="External"/><Relationship Id="rId5"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1.xml"/><Relationship Id="rId5" Type="http://schemas.openxmlformats.org/officeDocument/2006/relationships/hyperlink" Target="https://www.youtube.com/watch?v=GXADeRR7ZTE" TargetMode="External"/><Relationship Id="rId6" Type="http://schemas.openxmlformats.org/officeDocument/2006/relationships/image" Target="../media/image66.png"/><Relationship Id="rId1" Type="http://schemas.microsoft.com/office/2007/relationships/media" Target="../media/media3.mp4"/><Relationship Id="rId2" Type="http://schemas.openxmlformats.org/officeDocument/2006/relationships/video" Target="../media/media3.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09600" y="1524000"/>
            <a:ext cx="7772400" cy="1143000"/>
          </a:xfrm>
        </p:spPr>
        <p:txBody>
          <a:bodyPr>
            <a:normAutofit/>
          </a:bodyPr>
          <a:lstStyle/>
          <a:p>
            <a:pPr eaLnBrk="1" hangingPunct="1">
              <a:defRPr/>
            </a:pPr>
            <a:r>
              <a:rPr lang="en-US" sz="2000" dirty="0" smtClean="0">
                <a:solidFill>
                  <a:srgbClr val="000090"/>
                </a:solidFill>
                <a:latin typeface="BlairMdITC TT Medium"/>
                <a:cs typeface="BlairMdITC TT Medium"/>
              </a:rPr>
              <a:t>Search Marketing: SEO and SEM</a:t>
            </a:r>
            <a:r>
              <a:rPr lang="en-US" sz="2000" dirty="0">
                <a:solidFill>
                  <a:srgbClr val="000090"/>
                </a:solidFill>
                <a:latin typeface="BlairMdITC TT Medium"/>
                <a:cs typeface="BlairMdITC TT Medium"/>
              </a:rPr>
              <a:t/>
            </a:r>
            <a:br>
              <a:rPr lang="en-US" sz="2000" dirty="0">
                <a:solidFill>
                  <a:srgbClr val="000090"/>
                </a:solidFill>
                <a:latin typeface="BlairMdITC TT Medium"/>
                <a:cs typeface="BlairMdITC TT Medium"/>
              </a:rPr>
            </a:br>
            <a:r>
              <a:rPr lang="en-US" sz="1200" smtClean="0">
                <a:solidFill>
                  <a:srgbClr val="000090"/>
                </a:solidFill>
              </a:rPr>
              <a:t>SMM 9340</a:t>
            </a:r>
            <a:endParaRPr lang="en-US" sz="1200" dirty="0" smtClean="0">
              <a:solidFill>
                <a:srgbClr val="000090"/>
              </a:solidFill>
            </a:endParaRPr>
          </a:p>
        </p:txBody>
      </p:sp>
      <p:sp>
        <p:nvSpPr>
          <p:cNvPr id="2051" name="Rectangle 3"/>
          <p:cNvSpPr>
            <a:spLocks noGrp="1" noChangeArrowheads="1"/>
          </p:cNvSpPr>
          <p:nvPr>
            <p:ph type="subTitle" idx="1"/>
          </p:nvPr>
        </p:nvSpPr>
        <p:spPr>
          <a:xfrm>
            <a:off x="1371600" y="2895600"/>
            <a:ext cx="6400800" cy="1752600"/>
          </a:xfrm>
        </p:spPr>
        <p:txBody>
          <a:bodyPr>
            <a:normAutofit/>
          </a:bodyPr>
          <a:lstStyle/>
          <a:p>
            <a:pPr eaLnBrk="1" hangingPunct="1">
              <a:defRPr/>
            </a:pPr>
            <a:r>
              <a:rPr lang="en-US" sz="1800" dirty="0" smtClean="0">
                <a:solidFill>
                  <a:srgbClr val="000090"/>
                </a:solidFill>
                <a:latin typeface="Handwriting - Dakota"/>
                <a:ea typeface="Osaka" charset="0"/>
                <a:cs typeface="Handwriting - Dakota"/>
              </a:rPr>
              <a:t>with </a:t>
            </a:r>
            <a:r>
              <a:rPr lang="en-US" sz="1800" dirty="0">
                <a:solidFill>
                  <a:srgbClr val="000090"/>
                </a:solidFill>
                <a:latin typeface="Handwriting - Dakota"/>
                <a:ea typeface="Osaka" charset="0"/>
                <a:cs typeface="Handwriting - Dakota"/>
              </a:rPr>
              <a:t>Suse Barnes </a:t>
            </a:r>
            <a:r>
              <a:rPr lang="en-US" sz="1800" dirty="0" smtClean="0">
                <a:solidFill>
                  <a:srgbClr val="000090"/>
                </a:solidFill>
                <a:latin typeface="Handwriting - Dakota"/>
                <a:ea typeface="Osaka" charset="0"/>
                <a:cs typeface="Handwriting - Dakota"/>
              </a:rPr>
              <a:t/>
            </a:r>
            <a:br>
              <a:rPr lang="en-US" sz="1800" dirty="0" smtClean="0">
                <a:solidFill>
                  <a:srgbClr val="000090"/>
                </a:solidFill>
                <a:latin typeface="Handwriting - Dakota"/>
                <a:ea typeface="Osaka" charset="0"/>
                <a:cs typeface="Handwriting - Dakota"/>
              </a:rPr>
            </a:br>
            <a:endParaRPr lang="en-US" sz="1800" b="1" dirty="0" smtClean="0">
              <a:solidFill>
                <a:srgbClr val="000090"/>
              </a:solidFill>
              <a:latin typeface="Arial" charset="0"/>
              <a:ea typeface="Osaka" charset="0"/>
              <a:cs typeface="Osaka" charset="0"/>
            </a:endParaRPr>
          </a:p>
          <a:p>
            <a:pPr eaLnBrk="1" hangingPunct="1">
              <a:defRPr/>
            </a:pPr>
            <a:r>
              <a:rPr lang="en-US" sz="1600" b="1" dirty="0" smtClean="0">
                <a:solidFill>
                  <a:srgbClr val="000090"/>
                </a:solidFill>
                <a:latin typeface="BlairMdITC TT-Medium"/>
                <a:ea typeface="Osaka" charset="0"/>
                <a:cs typeface="BlairMdITC TT-Medium"/>
              </a:rPr>
              <a:t>Marketing Program</a:t>
            </a:r>
            <a:br>
              <a:rPr lang="en-US" sz="1600" b="1" dirty="0" smtClean="0">
                <a:solidFill>
                  <a:srgbClr val="000090"/>
                </a:solidFill>
                <a:latin typeface="BlairMdITC TT-Medium"/>
                <a:ea typeface="Osaka" charset="0"/>
                <a:cs typeface="BlairMdITC TT-Medium"/>
              </a:rPr>
            </a:br>
            <a:r>
              <a:rPr lang="en-US" sz="1600" b="1" dirty="0">
                <a:solidFill>
                  <a:srgbClr val="000090"/>
                </a:solidFill>
                <a:latin typeface="BlairMdITC TT-Medium"/>
                <a:ea typeface="Osaka" charset="0"/>
                <a:cs typeface="BlairMdITC TT-Medium"/>
              </a:rPr>
              <a:t>SF State CEL </a:t>
            </a:r>
            <a:r>
              <a:rPr lang="en-US" sz="1600" b="1" dirty="0">
                <a:solidFill>
                  <a:srgbClr val="000090"/>
                </a:solidFill>
                <a:latin typeface="Arial" charset="0"/>
                <a:ea typeface="Osaka" charset="0"/>
                <a:cs typeface="Osaka" charset="0"/>
              </a:rPr>
              <a:t/>
            </a:r>
            <a:br>
              <a:rPr lang="en-US" sz="1600" b="1" dirty="0">
                <a:solidFill>
                  <a:srgbClr val="000090"/>
                </a:solidFill>
                <a:latin typeface="Arial" charset="0"/>
                <a:ea typeface="Osaka" charset="0"/>
                <a:cs typeface="Osaka" charset="0"/>
              </a:rPr>
            </a:br>
            <a:endParaRPr lang="en-US" sz="1600" b="1" dirty="0">
              <a:solidFill>
                <a:srgbClr val="000090"/>
              </a:solidFill>
              <a:latin typeface="Arial" charset="0"/>
              <a:ea typeface="Osaka" charset="0"/>
              <a:cs typeface="Osaka" charset="0"/>
            </a:endParaRPr>
          </a:p>
        </p:txBody>
      </p:sp>
      <p:graphicFrame>
        <p:nvGraphicFramePr>
          <p:cNvPr id="15364" name="Object 6"/>
          <p:cNvGraphicFramePr>
            <a:graphicFrameLocks noChangeAspect="1"/>
          </p:cNvGraphicFramePr>
          <p:nvPr>
            <p:extLst>
              <p:ext uri="{D42A27DB-BD31-4B8C-83A1-F6EECF244321}">
                <p14:modId xmlns:p14="http://schemas.microsoft.com/office/powerpoint/2010/main" val="3445923021"/>
              </p:ext>
            </p:extLst>
          </p:nvPr>
        </p:nvGraphicFramePr>
        <p:xfrm>
          <a:off x="3724538" y="5207001"/>
          <a:ext cx="2093981" cy="482600"/>
        </p:xfrm>
        <a:graphic>
          <a:graphicData uri="http://schemas.openxmlformats.org/presentationml/2006/ole">
            <mc:AlternateContent xmlns:mc="http://schemas.openxmlformats.org/markup-compatibility/2006">
              <mc:Choice xmlns:v="urn:schemas-microsoft-com:vml" Requires="v">
                <p:oleObj spid="_x0000_s1026" name="Document" r:id="rId4" imgW="3479800" imgH="889000" progId="Word.Document.8">
                  <p:embed/>
                </p:oleObj>
              </mc:Choice>
              <mc:Fallback>
                <p:oleObj name="Document" r:id="rId4" imgW="3479800" imgH="8890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4538" y="5207001"/>
                        <a:ext cx="2093981" cy="48260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428126045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5" name="Picture 2" descr="Screen Shot 2015-01-29 at 9.51.56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3700" y="0"/>
            <a:ext cx="8351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6466" name="TextBox 6"/>
          <p:cNvSpPr txBox="1">
            <a:spLocks noChangeArrowheads="1"/>
          </p:cNvSpPr>
          <p:nvPr/>
        </p:nvSpPr>
        <p:spPr bwMode="auto">
          <a:xfrm>
            <a:off x="5105400" y="304800"/>
            <a:ext cx="2438400" cy="461963"/>
          </a:xfrm>
          <a:prstGeom prst="rect">
            <a:avLst/>
          </a:prstGeom>
          <a:solidFill>
            <a:srgbClr val="AAE81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  January 2015</a:t>
            </a:r>
          </a:p>
        </p:txBody>
      </p:sp>
    </p:spTree>
    <p:extLst>
      <p:ext uri="{BB962C8B-B14F-4D97-AF65-F5344CB8AC3E}">
        <p14:creationId xmlns:p14="http://schemas.microsoft.com/office/powerpoint/2010/main" val="3136595952"/>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pPr eaLnBrk="1" hangingPunct="1">
              <a:defRPr/>
            </a:pPr>
            <a:r>
              <a:rPr lang="en-US" dirty="0" smtClean="0">
                <a:solidFill>
                  <a:srgbClr val="92DE45"/>
                </a:solidFill>
              </a:rPr>
              <a:t>Paid Search</a:t>
            </a:r>
          </a:p>
        </p:txBody>
      </p:sp>
      <p:pic>
        <p:nvPicPr>
          <p:cNvPr id="2" name="Picture 1" descr="Screen Shot 2017-12-07 at 10.29.2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524000"/>
            <a:ext cx="7086600" cy="425015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pPr eaLnBrk="1" hangingPunct="1">
              <a:defRPr/>
            </a:pPr>
            <a:r>
              <a:rPr lang="en-US" smtClean="0"/>
              <a:t>Paid Search</a:t>
            </a:r>
          </a:p>
        </p:txBody>
      </p:sp>
      <p:pic>
        <p:nvPicPr>
          <p:cNvPr id="180226" name="Picture 1" descr="Screen shot 2012-07-05 at 9.24.40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pPr eaLnBrk="1" hangingPunct="1">
              <a:defRPr/>
            </a:pPr>
            <a:r>
              <a:rPr lang="en-US" smtClean="0"/>
              <a:t>Paid Search</a:t>
            </a:r>
          </a:p>
        </p:txBody>
      </p:sp>
      <p:pic>
        <p:nvPicPr>
          <p:cNvPr id="182274" name="Picture 2" descr="Screen shot 2012-07-05 at 9.26.45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5400"/>
            <a:ext cx="9144000"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defRPr/>
            </a:pPr>
            <a:r>
              <a:rPr lang="en-US" dirty="0" smtClean="0">
                <a:solidFill>
                  <a:srgbClr val="92DE45"/>
                </a:solidFill>
              </a:rPr>
              <a:t>Paid Search</a:t>
            </a:r>
          </a:p>
        </p:txBody>
      </p:sp>
      <p:sp>
        <p:nvSpPr>
          <p:cNvPr id="203779" name="Rectangle 3"/>
          <p:cNvSpPr>
            <a:spLocks noGrp="1" noChangeArrowheads="1"/>
          </p:cNvSpPr>
          <p:nvPr>
            <p:ph type="body" idx="1"/>
          </p:nvPr>
        </p:nvSpPr>
        <p:spPr>
          <a:xfrm>
            <a:off x="685800" y="1600200"/>
            <a:ext cx="7162800" cy="4114800"/>
          </a:xfrm>
        </p:spPr>
        <p:txBody>
          <a:bodyPr/>
          <a:lstStyle/>
          <a:p>
            <a:pPr eaLnBrk="1" hangingPunct="1">
              <a:lnSpc>
                <a:spcPct val="90000"/>
              </a:lnSpc>
              <a:buFontTx/>
              <a:buNone/>
              <a:defRPr/>
            </a:pPr>
            <a:r>
              <a:rPr lang="en-US" sz="2800" baseline="30000" smtClean="0">
                <a:solidFill>
                  <a:srgbClr val="278E21"/>
                </a:solidFill>
              </a:rPr>
              <a:t>Do</a:t>
            </a:r>
            <a:endParaRPr lang="en-US" sz="2800" baseline="30000" smtClean="0"/>
          </a:p>
          <a:p>
            <a:pPr eaLnBrk="1" hangingPunct="1">
              <a:lnSpc>
                <a:spcPct val="90000"/>
              </a:lnSpc>
              <a:buFontTx/>
              <a:buNone/>
              <a:defRPr/>
            </a:pPr>
            <a:r>
              <a:rPr lang="en-US" sz="2800" baseline="30000" smtClean="0"/>
              <a:t>1. Create a </a:t>
            </a:r>
            <a:r>
              <a:rPr lang="en-US" sz="2800" baseline="30000" smtClean="0">
                <a:solidFill>
                  <a:srgbClr val="278E21"/>
                </a:solidFill>
              </a:rPr>
              <a:t>focused list of target words</a:t>
            </a:r>
          </a:p>
          <a:p>
            <a:pPr eaLnBrk="1" hangingPunct="1">
              <a:lnSpc>
                <a:spcPct val="90000"/>
              </a:lnSpc>
              <a:buFontTx/>
              <a:buNone/>
              <a:defRPr/>
            </a:pPr>
            <a:r>
              <a:rPr lang="en-US" sz="2800" baseline="30000" smtClean="0"/>
              <a:t>2. </a:t>
            </a:r>
            <a:r>
              <a:rPr lang="en-US" sz="2800" baseline="30000" smtClean="0">
                <a:solidFill>
                  <a:srgbClr val="278E21"/>
                </a:solidFill>
              </a:rPr>
              <a:t>Identify unique aspects</a:t>
            </a:r>
            <a:r>
              <a:rPr lang="en-US" sz="2800" baseline="30000" smtClean="0"/>
              <a:t> of your product or service</a:t>
            </a:r>
          </a:p>
          <a:p>
            <a:pPr eaLnBrk="1" hangingPunct="1">
              <a:lnSpc>
                <a:spcPct val="90000"/>
              </a:lnSpc>
              <a:buFontTx/>
              <a:buNone/>
              <a:defRPr/>
            </a:pPr>
            <a:r>
              <a:rPr lang="en-US" sz="2800" baseline="30000" smtClean="0"/>
              <a:t>3. Remember to add </a:t>
            </a:r>
            <a:r>
              <a:rPr lang="en-US" sz="2800" baseline="30000" smtClean="0">
                <a:solidFill>
                  <a:srgbClr val="278E21"/>
                </a:solidFill>
              </a:rPr>
              <a:t>keywords in your ad text</a:t>
            </a:r>
          </a:p>
          <a:p>
            <a:pPr eaLnBrk="1" hangingPunct="1">
              <a:lnSpc>
                <a:spcPct val="90000"/>
              </a:lnSpc>
              <a:buFontTx/>
              <a:buNone/>
              <a:defRPr/>
            </a:pPr>
            <a:r>
              <a:rPr lang="en-US" sz="2800" baseline="30000" smtClean="0"/>
              <a:t>4. Use the </a:t>
            </a:r>
            <a:r>
              <a:rPr lang="en-US" sz="2800" baseline="30000" smtClean="0">
                <a:solidFill>
                  <a:srgbClr val="278E21"/>
                </a:solidFill>
              </a:rPr>
              <a:t>appropriate URL</a:t>
            </a:r>
            <a:endParaRPr lang="en-US" sz="2800" baseline="30000" smtClean="0"/>
          </a:p>
          <a:p>
            <a:pPr eaLnBrk="1" hangingPunct="1">
              <a:lnSpc>
                <a:spcPct val="90000"/>
              </a:lnSpc>
              <a:buFontTx/>
              <a:buNone/>
              <a:defRPr/>
            </a:pPr>
            <a:r>
              <a:rPr lang="en-US" sz="2800" baseline="30000" smtClean="0"/>
              <a:t>5. create </a:t>
            </a:r>
            <a:r>
              <a:rPr lang="en-US" sz="2800" baseline="30000" smtClean="0">
                <a:solidFill>
                  <a:srgbClr val="278E21"/>
                </a:solidFill>
              </a:rPr>
              <a:t>multiple</a:t>
            </a:r>
            <a:r>
              <a:rPr lang="en-US" sz="2800" baseline="30000" smtClean="0"/>
              <a:t> ad groups</a:t>
            </a:r>
          </a:p>
          <a:p>
            <a:pPr eaLnBrk="1" hangingPunct="1">
              <a:lnSpc>
                <a:spcPct val="90000"/>
              </a:lnSpc>
              <a:buFontTx/>
              <a:buNone/>
              <a:defRPr/>
            </a:pPr>
            <a:r>
              <a:rPr lang="en-US" sz="2800" baseline="30000" smtClean="0"/>
              <a:t>6. utilize </a:t>
            </a:r>
            <a:r>
              <a:rPr lang="en-US" sz="2800" baseline="30000" smtClean="0">
                <a:solidFill>
                  <a:srgbClr val="278E21"/>
                </a:solidFill>
              </a:rPr>
              <a:t>multiple</a:t>
            </a:r>
            <a:r>
              <a:rPr lang="en-US" sz="2800" baseline="30000" smtClean="0"/>
              <a:t> campaigns</a:t>
            </a:r>
          </a:p>
          <a:p>
            <a:pPr eaLnBrk="1" hangingPunct="1">
              <a:lnSpc>
                <a:spcPct val="90000"/>
              </a:lnSpc>
              <a:buFontTx/>
              <a:buNone/>
              <a:defRPr/>
            </a:pPr>
            <a:r>
              <a:rPr lang="en-US" sz="2800" baseline="30000" smtClean="0"/>
              <a:t>7. use </a:t>
            </a:r>
            <a:r>
              <a:rPr lang="en-US" sz="2800" baseline="30000" smtClean="0">
                <a:solidFill>
                  <a:srgbClr val="278E21"/>
                </a:solidFill>
              </a:rPr>
              <a:t>broad match, phrase match, exact match and negative keyword terms</a:t>
            </a:r>
          </a:p>
          <a:p>
            <a:pPr eaLnBrk="1" hangingPunct="1">
              <a:lnSpc>
                <a:spcPct val="90000"/>
              </a:lnSpc>
              <a:buFontTx/>
              <a:buNone/>
              <a:defRPr/>
            </a:pPr>
            <a:r>
              <a:rPr lang="en-US" sz="2800" baseline="30000" smtClean="0"/>
              <a:t>8. </a:t>
            </a:r>
            <a:r>
              <a:rPr lang="en-US" sz="2800" baseline="30000" smtClean="0">
                <a:solidFill>
                  <a:srgbClr val="278E21"/>
                </a:solidFill>
              </a:rPr>
              <a:t>optimize ad serving for your ads</a:t>
            </a:r>
          </a:p>
          <a:p>
            <a:pPr eaLnBrk="1" hangingPunct="1">
              <a:lnSpc>
                <a:spcPct val="90000"/>
              </a:lnSpc>
              <a:buFontTx/>
              <a:buNone/>
              <a:defRPr/>
            </a:pPr>
            <a:r>
              <a:rPr lang="en-US" sz="2800" baseline="30000" smtClean="0"/>
              <a:t>9. </a:t>
            </a:r>
            <a:r>
              <a:rPr lang="en-US" sz="2800" baseline="30000" smtClean="0">
                <a:solidFill>
                  <a:srgbClr val="278E21"/>
                </a:solidFill>
              </a:rPr>
              <a:t>track results</a:t>
            </a:r>
            <a:r>
              <a:rPr lang="en-US" sz="2800" baseline="30000" smtClean="0"/>
              <a:t> (analytics)</a:t>
            </a:r>
          </a:p>
          <a:p>
            <a:pPr eaLnBrk="1" hangingPunct="1">
              <a:lnSpc>
                <a:spcPct val="90000"/>
              </a:lnSpc>
              <a:buFontTx/>
              <a:buNone/>
              <a:defRPr/>
            </a:pPr>
            <a:r>
              <a:rPr lang="en-US" sz="2800" baseline="30000" smtClean="0"/>
              <a:t>10. </a:t>
            </a:r>
            <a:r>
              <a:rPr lang="en-US" sz="2800" baseline="30000" smtClean="0">
                <a:solidFill>
                  <a:srgbClr val="278E21"/>
                </a:solidFill>
              </a:rPr>
              <a:t>Modify bids on content network ads</a:t>
            </a:r>
            <a:endParaRPr lang="en-US" sz="2800" smtClean="0">
              <a:solidFill>
                <a:srgbClr val="278E21"/>
              </a:solidFill>
            </a:endParaRPr>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pPr eaLnBrk="1" hangingPunct="1">
              <a:defRPr/>
            </a:pPr>
            <a:r>
              <a:rPr lang="en-US" dirty="0" smtClean="0"/>
              <a:t>Analytics: Traffic Sources</a:t>
            </a:r>
          </a:p>
        </p:txBody>
      </p:sp>
      <p:pic>
        <p:nvPicPr>
          <p:cNvPr id="186370" name="Picture 1" descr="Screen shot 2012-07-05 at 9.31.30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00200"/>
            <a:ext cx="6913563"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pPr eaLnBrk="1" hangingPunct="1">
              <a:defRPr/>
            </a:pPr>
            <a:r>
              <a:rPr lang="en-US" smtClean="0"/>
              <a:t>Paid Search</a:t>
            </a:r>
          </a:p>
        </p:txBody>
      </p:sp>
      <p:pic>
        <p:nvPicPr>
          <p:cNvPr id="188418" name="Picture 8" descr="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447800"/>
            <a:ext cx="2971800"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19" name="Picture 1" descr="Screen shot 2012-07-05 at 9.28.55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pPr eaLnBrk="1" hangingPunct="1">
              <a:defRPr/>
            </a:pPr>
            <a:r>
              <a:rPr lang="en-US" smtClean="0"/>
              <a:t>Local Search is your friend</a:t>
            </a:r>
          </a:p>
        </p:txBody>
      </p:sp>
      <p:sp>
        <p:nvSpPr>
          <p:cNvPr id="211971" name="Rectangle 3"/>
          <p:cNvSpPr>
            <a:spLocks noGrp="1" noChangeArrowheads="1"/>
          </p:cNvSpPr>
          <p:nvPr>
            <p:ph type="body" idx="1"/>
          </p:nvPr>
        </p:nvSpPr>
        <p:spPr>
          <a:xfrm>
            <a:off x="685800" y="1981200"/>
            <a:ext cx="7162800" cy="4114800"/>
          </a:xfrm>
        </p:spPr>
        <p:txBody>
          <a:bodyPr/>
          <a:lstStyle/>
          <a:p>
            <a:pPr eaLnBrk="1" hangingPunct="1">
              <a:lnSpc>
                <a:spcPct val="90000"/>
              </a:lnSpc>
              <a:buFontTx/>
              <a:buNone/>
              <a:defRPr/>
            </a:pPr>
            <a:r>
              <a:rPr lang="en-US" sz="2800" baseline="30000" dirty="0" smtClean="0"/>
              <a:t>Google Maps and Google+</a:t>
            </a:r>
          </a:p>
          <a:p>
            <a:pPr eaLnBrk="1" hangingPunct="1">
              <a:lnSpc>
                <a:spcPct val="90000"/>
              </a:lnSpc>
              <a:buFontTx/>
              <a:buChar char="-"/>
              <a:defRPr/>
            </a:pPr>
            <a:r>
              <a:rPr lang="en-US" sz="2800" baseline="30000" dirty="0" smtClean="0"/>
              <a:t>Must have a physical address</a:t>
            </a:r>
          </a:p>
          <a:p>
            <a:pPr eaLnBrk="1" hangingPunct="1">
              <a:lnSpc>
                <a:spcPct val="90000"/>
              </a:lnSpc>
              <a:buFontTx/>
              <a:buChar char="-"/>
              <a:defRPr/>
            </a:pPr>
            <a:r>
              <a:rPr lang="en-US" sz="2800" baseline="30000" dirty="0" smtClean="0"/>
              <a:t>Reviews are good</a:t>
            </a:r>
          </a:p>
          <a:p>
            <a:pPr eaLnBrk="1" hangingPunct="1">
              <a:lnSpc>
                <a:spcPct val="90000"/>
              </a:lnSpc>
              <a:buFontTx/>
              <a:buChar char="-"/>
              <a:defRPr/>
            </a:pPr>
            <a:r>
              <a:rPr lang="en-US" sz="2800" baseline="30000" dirty="0" smtClean="0"/>
              <a:t>Process</a:t>
            </a:r>
          </a:p>
          <a:p>
            <a:pPr eaLnBrk="1" hangingPunct="1">
              <a:lnSpc>
                <a:spcPct val="90000"/>
              </a:lnSpc>
              <a:buFontTx/>
              <a:buChar char="-"/>
              <a:defRPr/>
            </a:pPr>
            <a:r>
              <a:rPr lang="en-US" sz="2800" baseline="30000" dirty="0" smtClean="0"/>
              <a:t>Pictures</a:t>
            </a:r>
          </a:p>
          <a:p>
            <a:pPr eaLnBrk="1" hangingPunct="1">
              <a:lnSpc>
                <a:spcPct val="90000"/>
              </a:lnSpc>
              <a:buFontTx/>
              <a:buChar char="-"/>
              <a:defRPr/>
            </a:pPr>
            <a:r>
              <a:rPr lang="en-US" sz="2800" baseline="30000" dirty="0" smtClean="0"/>
              <a:t>Details</a:t>
            </a:r>
          </a:p>
          <a:p>
            <a:pPr eaLnBrk="1" hangingPunct="1">
              <a:lnSpc>
                <a:spcPct val="90000"/>
              </a:lnSpc>
              <a:buFontTx/>
              <a:buChar char="-"/>
              <a:defRPr/>
            </a:pPr>
            <a:endParaRPr lang="en-US" sz="2800" baseline="30000" dirty="0" smtClean="0"/>
          </a:p>
          <a:p>
            <a:pPr eaLnBrk="1" hangingPunct="1">
              <a:lnSpc>
                <a:spcPct val="90000"/>
              </a:lnSpc>
              <a:buFontTx/>
              <a:buNone/>
              <a:defRPr/>
            </a:pPr>
            <a:endParaRPr lang="en-US" sz="2800" dirty="0" smtClean="0">
              <a:solidFill>
                <a:srgbClr val="278E21"/>
              </a:solidFill>
            </a:endParaRPr>
          </a:p>
        </p:txBody>
      </p:sp>
      <p:pic>
        <p:nvPicPr>
          <p:cNvPr id="2" name="Picture 1" descr="Screen Shot 2016-07-22 at 12.24.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2887001"/>
            <a:ext cx="5029200" cy="374239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3-12 at 6.15.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0"/>
            <a:ext cx="8721719" cy="6858000"/>
          </a:xfrm>
          <a:prstGeom prst="rect">
            <a:avLst/>
          </a:prstGeom>
          <a:ln>
            <a:solidFill>
              <a:srgbClr val="000090"/>
            </a:solidFill>
          </a:ln>
        </p:spPr>
      </p:pic>
      <p:sp>
        <p:nvSpPr>
          <p:cNvPr id="3" name="Slide Number Placeholder 2"/>
          <p:cNvSpPr>
            <a:spLocks noGrp="1"/>
          </p:cNvSpPr>
          <p:nvPr>
            <p:ph type="sldNum" sz="quarter" idx="11"/>
          </p:nvPr>
        </p:nvSpPr>
        <p:spPr/>
        <p:txBody>
          <a:bodyPr/>
          <a:lstStyle/>
          <a:p>
            <a:pPr>
              <a:defRPr/>
            </a:pPr>
            <a:endParaRPr lang="en-US"/>
          </a:p>
        </p:txBody>
      </p:sp>
    </p:spTree>
    <p:extLst>
      <p:ext uri="{BB962C8B-B14F-4D97-AF65-F5344CB8AC3E}">
        <p14:creationId xmlns:p14="http://schemas.microsoft.com/office/powerpoint/2010/main" val="2931236062"/>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pPr eaLnBrk="1" hangingPunct="1">
              <a:defRPr/>
            </a:pPr>
            <a:r>
              <a:rPr lang="en-US" smtClean="0"/>
              <a:t>Local</a:t>
            </a:r>
          </a:p>
        </p:txBody>
      </p:sp>
      <p:sp>
        <p:nvSpPr>
          <p:cNvPr id="3" name="Footer Placeholder 2"/>
          <p:cNvSpPr>
            <a:spLocks noGrp="1"/>
          </p:cNvSpPr>
          <p:nvPr>
            <p:ph type="ftr" sz="quarter" idx="4294967295"/>
          </p:nvPr>
        </p:nvSpPr>
        <p:spPr>
          <a:xfrm>
            <a:off x="3124200" y="6248400"/>
            <a:ext cx="2895600" cy="457200"/>
          </a:xfrm>
          <a:prstGeom prst="rect">
            <a:avLst/>
          </a:prstGeom>
        </p:spPr>
        <p:txBody>
          <a:bodyPr/>
          <a:lstStyle/>
          <a:p>
            <a:pPr>
              <a:defRPr/>
            </a:pPr>
            <a:endParaRPr lang="en-US"/>
          </a:p>
        </p:txBody>
      </p:sp>
      <p:sp>
        <p:nvSpPr>
          <p:cNvPr id="4" name="Slide Number Placeholder 3"/>
          <p:cNvSpPr>
            <a:spLocks noGrp="1"/>
          </p:cNvSpPr>
          <p:nvPr>
            <p:ph type="sldNum" sz="quarter" idx="11"/>
          </p:nvPr>
        </p:nvSpPr>
        <p:spPr/>
        <p:txBody>
          <a:bodyPr/>
          <a:lstStyle/>
          <a:p>
            <a:pPr>
              <a:defRPr/>
            </a:pPr>
            <a:endParaRPr lang="en-US"/>
          </a:p>
        </p:txBody>
      </p:sp>
      <p:pic>
        <p:nvPicPr>
          <p:cNvPr id="5" name="Picture 4" descr="Screen Shot 2016-07-22 at 12.30.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600" y="0"/>
            <a:ext cx="586752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685800" y="0"/>
            <a:ext cx="7772400" cy="1143000"/>
          </a:xfrm>
        </p:spPr>
        <p:txBody>
          <a:bodyPr/>
          <a:lstStyle/>
          <a:p>
            <a:pPr eaLnBrk="1" hangingPunct="1">
              <a:defRPr/>
            </a:pPr>
            <a:r>
              <a:rPr lang="en-US" dirty="0" smtClean="0"/>
              <a:t>Yelp! </a:t>
            </a:r>
            <a:r>
              <a:rPr lang="en-US" dirty="0"/>
              <a:t>c</a:t>
            </a:r>
            <a:r>
              <a:rPr lang="en-US" dirty="0" smtClean="0"/>
              <a:t>an help</a:t>
            </a:r>
          </a:p>
        </p:txBody>
      </p:sp>
      <p:sp>
        <p:nvSpPr>
          <p:cNvPr id="2" name="Footer Placeholder 1"/>
          <p:cNvSpPr>
            <a:spLocks noGrp="1"/>
          </p:cNvSpPr>
          <p:nvPr>
            <p:ph type="ftr" sz="quarter" idx="4294967295"/>
          </p:nvPr>
        </p:nvSpPr>
        <p:spPr>
          <a:xfrm>
            <a:off x="3124200" y="6248400"/>
            <a:ext cx="2895600" cy="457200"/>
          </a:xfrm>
          <a:prstGeom prst="rect">
            <a:avLst/>
          </a:prstGeom>
        </p:spPr>
        <p:txBody>
          <a:bodyPr/>
          <a:lstStyle/>
          <a:p>
            <a:pPr>
              <a:defRPr/>
            </a:pPr>
            <a:endParaRPr lang="en-US"/>
          </a:p>
        </p:txBody>
      </p:sp>
      <p:sp>
        <p:nvSpPr>
          <p:cNvPr id="3" name="Slide Number Placeholder 2"/>
          <p:cNvSpPr>
            <a:spLocks noGrp="1"/>
          </p:cNvSpPr>
          <p:nvPr>
            <p:ph type="sldNum" sz="quarter" idx="11"/>
          </p:nvPr>
        </p:nvSpPr>
        <p:spPr/>
        <p:txBody>
          <a:bodyPr/>
          <a:lstStyle/>
          <a:p>
            <a:pPr>
              <a:defRPr/>
            </a:pPr>
            <a:endParaRPr lang="en-US"/>
          </a:p>
        </p:txBody>
      </p:sp>
      <p:pic>
        <p:nvPicPr>
          <p:cNvPr id="4" name="Picture 3" descr="Screen Shot 2016-07-22 at 12.32.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1265098"/>
            <a:ext cx="9144000" cy="551670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Screen Shot 2015-01-29 at 10.06.20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081" y="244475"/>
            <a:ext cx="25654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3591162749"/>
              </p:ext>
            </p:extLst>
          </p:nvPr>
        </p:nvGraphicFramePr>
        <p:xfrm>
          <a:off x="2243346" y="1752264"/>
          <a:ext cx="4495800" cy="587376"/>
        </p:xfrm>
        <a:graphic>
          <a:graphicData uri="http://schemas.openxmlformats.org/drawingml/2006/table">
            <a:tbl>
              <a:tblPr/>
              <a:tblGrid>
                <a:gridCol w="1193800"/>
                <a:gridCol w="825500"/>
                <a:gridCol w="825500"/>
                <a:gridCol w="825500"/>
                <a:gridCol w="825500"/>
              </a:tblGrid>
              <a:tr h="195792">
                <a:tc>
                  <a:txBody>
                    <a:bodyPr/>
                    <a:lstStyle/>
                    <a:p>
                      <a:pPr algn="l" fontAlgn="b"/>
                      <a:r>
                        <a:rPr lang="en-US" sz="1200" b="1" i="0" u="none" strike="noStrike">
                          <a:solidFill>
                            <a:srgbClr val="000000"/>
                          </a:solidFill>
                          <a:effectLst/>
                          <a:latin typeface="Calibri"/>
                        </a:rPr>
                        <a:t>Search Term</a:t>
                      </a:r>
                    </a:p>
                  </a:txBody>
                  <a:tcPr marL="12700" marR="12700" marT="12714" marB="0" anchor="b">
                    <a:lnL>
                      <a:noFill/>
                    </a:lnL>
                    <a:lnR>
                      <a:noFill/>
                    </a:lnR>
                    <a:lnT>
                      <a:noFill/>
                    </a:lnT>
                    <a:lnB>
                      <a:noFill/>
                    </a:lnB>
                  </a:tcPr>
                </a:tc>
                <a:tc>
                  <a:txBody>
                    <a:bodyPr/>
                    <a:lstStyle/>
                    <a:p>
                      <a:pPr algn="r" fontAlgn="b"/>
                      <a:r>
                        <a:rPr lang="en-US" sz="1200" b="0" i="0" u="none" strike="noStrike" dirty="0">
                          <a:solidFill>
                            <a:srgbClr val="4F81BD"/>
                          </a:solidFill>
                          <a:effectLst/>
                          <a:latin typeface="Calibri"/>
                        </a:rPr>
                        <a:t>Jan-13</a:t>
                      </a:r>
                    </a:p>
                  </a:txBody>
                  <a:tcPr marL="12700" marR="12700" marT="12714" marB="0" anchor="b">
                    <a:lnL>
                      <a:noFill/>
                    </a:lnL>
                    <a:lnR>
                      <a:noFill/>
                    </a:lnR>
                    <a:lnT>
                      <a:noFill/>
                    </a:lnT>
                    <a:lnB>
                      <a:noFill/>
                    </a:lnB>
                  </a:tcPr>
                </a:tc>
                <a:tc>
                  <a:txBody>
                    <a:bodyPr/>
                    <a:lstStyle/>
                    <a:p>
                      <a:pPr algn="r" fontAlgn="b"/>
                      <a:r>
                        <a:rPr lang="en-US" sz="1200" b="0" i="0" u="none" strike="noStrike">
                          <a:solidFill>
                            <a:srgbClr val="76933C"/>
                          </a:solidFill>
                          <a:effectLst/>
                          <a:latin typeface="Calibri"/>
                        </a:rPr>
                        <a:t>Jan-14</a:t>
                      </a:r>
                    </a:p>
                  </a:txBody>
                  <a:tcPr marL="12700" marR="12700" marT="12714" marB="0" anchor="b">
                    <a:lnL>
                      <a:noFill/>
                    </a:lnL>
                    <a:lnR>
                      <a:noFill/>
                    </a:lnR>
                    <a:lnT>
                      <a:noFill/>
                    </a:lnT>
                    <a:lnB>
                      <a:noFill/>
                    </a:lnB>
                  </a:tcPr>
                </a:tc>
                <a:tc>
                  <a:txBody>
                    <a:bodyPr/>
                    <a:lstStyle/>
                    <a:p>
                      <a:pPr algn="r" fontAlgn="b"/>
                      <a:r>
                        <a:rPr lang="en-US" sz="1200" b="0" i="0" u="none" strike="noStrike">
                          <a:solidFill>
                            <a:srgbClr val="8064A2"/>
                          </a:solidFill>
                          <a:effectLst/>
                          <a:latin typeface="Calibri"/>
                        </a:rPr>
                        <a:t>Jan-15</a:t>
                      </a:r>
                    </a:p>
                  </a:txBody>
                  <a:tcPr marL="12700" marR="12700" marT="12714" marB="0" anchor="b">
                    <a:lnL>
                      <a:noFill/>
                    </a:lnL>
                    <a:lnR>
                      <a:noFill/>
                    </a:lnR>
                    <a:lnT>
                      <a:noFill/>
                    </a:lnT>
                    <a:lnB>
                      <a:noFill/>
                    </a:lnB>
                  </a:tcPr>
                </a:tc>
                <a:tc>
                  <a:txBody>
                    <a:bodyPr/>
                    <a:lstStyle/>
                    <a:p>
                      <a:pPr algn="r" fontAlgn="b"/>
                      <a:r>
                        <a:rPr lang="en-US" sz="1200" b="0" i="0" u="none" strike="noStrike">
                          <a:solidFill>
                            <a:srgbClr val="C0504D"/>
                          </a:solidFill>
                          <a:effectLst/>
                          <a:latin typeface="Calibri"/>
                        </a:rPr>
                        <a:t>Jan-16</a:t>
                      </a:r>
                    </a:p>
                  </a:txBody>
                  <a:tcPr marL="12700" marR="12700" marT="12714" marB="0" anchor="b">
                    <a:lnL>
                      <a:noFill/>
                    </a:lnL>
                    <a:lnR>
                      <a:noFill/>
                    </a:lnR>
                    <a:lnT>
                      <a:noFill/>
                    </a:lnT>
                    <a:lnB>
                      <a:noFill/>
                    </a:lnB>
                  </a:tcPr>
                </a:tc>
              </a:tr>
              <a:tr h="195792">
                <a:tc>
                  <a:txBody>
                    <a:bodyPr/>
                    <a:lstStyle/>
                    <a:p>
                      <a:pPr algn="l" fontAlgn="b"/>
                      <a:r>
                        <a:rPr lang="en-US" sz="1200" b="0" i="0" u="none" strike="noStrike">
                          <a:solidFill>
                            <a:srgbClr val="000000"/>
                          </a:solidFill>
                          <a:effectLst/>
                          <a:latin typeface="Calibri"/>
                        </a:rPr>
                        <a:t>Susan Barnes</a:t>
                      </a:r>
                    </a:p>
                  </a:txBody>
                  <a:tcPr marL="12700" marR="12700" marT="12714" marB="0" anchor="b">
                    <a:lnL>
                      <a:noFill/>
                    </a:lnL>
                    <a:lnR>
                      <a:noFill/>
                    </a:lnR>
                    <a:lnT>
                      <a:noFill/>
                    </a:lnT>
                    <a:lnB>
                      <a:noFill/>
                    </a:lnB>
                  </a:tcPr>
                </a:tc>
                <a:tc>
                  <a:txBody>
                    <a:bodyPr/>
                    <a:lstStyle/>
                    <a:p>
                      <a:pPr algn="r" fontAlgn="b"/>
                      <a:r>
                        <a:rPr lang="en-US" sz="1200" b="0" i="0" u="none" strike="noStrike">
                          <a:solidFill>
                            <a:srgbClr val="4F81BD"/>
                          </a:solidFill>
                          <a:effectLst/>
                          <a:latin typeface="Calibri"/>
                        </a:rPr>
                        <a:t>4,130,000</a:t>
                      </a:r>
                    </a:p>
                  </a:txBody>
                  <a:tcPr marL="12700" marR="12700" marT="12714" marB="0" anchor="b">
                    <a:lnL>
                      <a:noFill/>
                    </a:lnL>
                    <a:lnR>
                      <a:noFill/>
                    </a:lnR>
                    <a:lnT>
                      <a:noFill/>
                    </a:lnT>
                    <a:lnB>
                      <a:noFill/>
                    </a:lnB>
                  </a:tcPr>
                </a:tc>
                <a:tc>
                  <a:txBody>
                    <a:bodyPr/>
                    <a:lstStyle/>
                    <a:p>
                      <a:pPr algn="r" fontAlgn="b"/>
                      <a:r>
                        <a:rPr lang="en-US" sz="1200" b="0" i="0" u="none" strike="noStrike">
                          <a:solidFill>
                            <a:srgbClr val="76933C"/>
                          </a:solidFill>
                          <a:effectLst/>
                          <a:latin typeface="Calibri"/>
                        </a:rPr>
                        <a:t>26,600,000</a:t>
                      </a:r>
                    </a:p>
                  </a:txBody>
                  <a:tcPr marL="12700" marR="12700" marT="12714" marB="0" anchor="b">
                    <a:lnL>
                      <a:noFill/>
                    </a:lnL>
                    <a:lnR>
                      <a:noFill/>
                    </a:lnR>
                    <a:lnT>
                      <a:noFill/>
                    </a:lnT>
                    <a:lnB>
                      <a:noFill/>
                    </a:lnB>
                  </a:tcPr>
                </a:tc>
                <a:tc>
                  <a:txBody>
                    <a:bodyPr/>
                    <a:lstStyle/>
                    <a:p>
                      <a:pPr algn="r" fontAlgn="b"/>
                      <a:r>
                        <a:rPr lang="en-US" sz="1200" b="0" i="0" u="none" strike="noStrike">
                          <a:solidFill>
                            <a:srgbClr val="8064A2"/>
                          </a:solidFill>
                          <a:effectLst/>
                          <a:latin typeface="Calibri"/>
                        </a:rPr>
                        <a:t>33,700,000</a:t>
                      </a:r>
                    </a:p>
                  </a:txBody>
                  <a:tcPr marL="12700" marR="12700" marT="12714" marB="0" anchor="b">
                    <a:lnL>
                      <a:noFill/>
                    </a:lnL>
                    <a:lnR>
                      <a:noFill/>
                    </a:lnR>
                    <a:lnT>
                      <a:noFill/>
                    </a:lnT>
                    <a:lnB>
                      <a:noFill/>
                    </a:lnB>
                  </a:tcPr>
                </a:tc>
                <a:tc>
                  <a:txBody>
                    <a:bodyPr/>
                    <a:lstStyle/>
                    <a:p>
                      <a:pPr algn="r" fontAlgn="b"/>
                      <a:r>
                        <a:rPr lang="en-US" sz="1200" b="0" i="0" u="none" strike="noStrike">
                          <a:solidFill>
                            <a:srgbClr val="C0504D"/>
                          </a:solidFill>
                          <a:effectLst/>
                          <a:latin typeface="Calibri"/>
                        </a:rPr>
                        <a:t>31,900,000</a:t>
                      </a:r>
                    </a:p>
                  </a:txBody>
                  <a:tcPr marL="12700" marR="12700" marT="12714" marB="0" anchor="b">
                    <a:lnL>
                      <a:noFill/>
                    </a:lnL>
                    <a:lnR>
                      <a:noFill/>
                    </a:lnR>
                    <a:lnT>
                      <a:noFill/>
                    </a:lnT>
                    <a:lnB>
                      <a:noFill/>
                    </a:lnB>
                  </a:tcPr>
                </a:tc>
              </a:tr>
              <a:tr h="195792">
                <a:tc>
                  <a:txBody>
                    <a:bodyPr/>
                    <a:lstStyle/>
                    <a:p>
                      <a:pPr algn="l" fontAlgn="b"/>
                      <a:r>
                        <a:rPr lang="en-US" sz="1200" b="0" i="0" u="none" strike="noStrike">
                          <a:solidFill>
                            <a:srgbClr val="000000"/>
                          </a:solidFill>
                          <a:effectLst/>
                          <a:latin typeface="Calibri"/>
                        </a:rPr>
                        <a:t>Suse Barnes</a:t>
                      </a:r>
                    </a:p>
                  </a:txBody>
                  <a:tcPr marL="12700" marR="12700" marT="12714" marB="0" anchor="b">
                    <a:lnL>
                      <a:noFill/>
                    </a:lnL>
                    <a:lnR>
                      <a:noFill/>
                    </a:lnR>
                    <a:lnT>
                      <a:noFill/>
                    </a:lnT>
                    <a:lnB>
                      <a:noFill/>
                    </a:lnB>
                  </a:tcPr>
                </a:tc>
                <a:tc>
                  <a:txBody>
                    <a:bodyPr/>
                    <a:lstStyle/>
                    <a:p>
                      <a:pPr algn="r" fontAlgn="b"/>
                      <a:r>
                        <a:rPr lang="en-US" sz="1200" b="0" i="0" u="none" strike="noStrike">
                          <a:solidFill>
                            <a:srgbClr val="4F81BD"/>
                          </a:solidFill>
                          <a:effectLst/>
                          <a:latin typeface="Calibri"/>
                        </a:rPr>
                        <a:t>369,000</a:t>
                      </a:r>
                    </a:p>
                  </a:txBody>
                  <a:tcPr marL="12700" marR="12700" marT="12714" marB="0" anchor="b">
                    <a:lnL>
                      <a:noFill/>
                    </a:lnL>
                    <a:lnR>
                      <a:noFill/>
                    </a:lnR>
                    <a:lnT>
                      <a:noFill/>
                    </a:lnT>
                    <a:lnB>
                      <a:noFill/>
                    </a:lnB>
                  </a:tcPr>
                </a:tc>
                <a:tc>
                  <a:txBody>
                    <a:bodyPr/>
                    <a:lstStyle/>
                    <a:p>
                      <a:pPr algn="r" fontAlgn="b"/>
                      <a:r>
                        <a:rPr lang="en-US" sz="1200" b="0" i="0" u="none" strike="noStrike">
                          <a:solidFill>
                            <a:srgbClr val="76933C"/>
                          </a:solidFill>
                          <a:effectLst/>
                          <a:latin typeface="Calibri"/>
                        </a:rPr>
                        <a:t>431,000</a:t>
                      </a:r>
                    </a:p>
                  </a:txBody>
                  <a:tcPr marL="12700" marR="12700" marT="12714" marB="0" anchor="b">
                    <a:lnL>
                      <a:noFill/>
                    </a:lnL>
                    <a:lnR>
                      <a:noFill/>
                    </a:lnR>
                    <a:lnT>
                      <a:noFill/>
                    </a:lnT>
                    <a:lnB>
                      <a:noFill/>
                    </a:lnB>
                  </a:tcPr>
                </a:tc>
                <a:tc>
                  <a:txBody>
                    <a:bodyPr/>
                    <a:lstStyle/>
                    <a:p>
                      <a:pPr algn="r" fontAlgn="b"/>
                      <a:r>
                        <a:rPr lang="en-US" sz="1200" b="0" i="0" u="none" strike="noStrike">
                          <a:solidFill>
                            <a:srgbClr val="8064A2"/>
                          </a:solidFill>
                          <a:effectLst/>
                          <a:latin typeface="Calibri"/>
                        </a:rPr>
                        <a:t>110,000</a:t>
                      </a:r>
                    </a:p>
                  </a:txBody>
                  <a:tcPr marL="12700" marR="12700" marT="12714" marB="0" anchor="b">
                    <a:lnL>
                      <a:noFill/>
                    </a:lnL>
                    <a:lnR>
                      <a:noFill/>
                    </a:lnR>
                    <a:lnT>
                      <a:noFill/>
                    </a:lnT>
                    <a:lnB>
                      <a:noFill/>
                    </a:lnB>
                  </a:tcPr>
                </a:tc>
                <a:tc>
                  <a:txBody>
                    <a:bodyPr/>
                    <a:lstStyle/>
                    <a:p>
                      <a:pPr algn="r" fontAlgn="b"/>
                      <a:r>
                        <a:rPr lang="en-US" sz="1200" b="0" i="0" u="none" strike="noStrike" dirty="0">
                          <a:solidFill>
                            <a:srgbClr val="C0504D"/>
                          </a:solidFill>
                          <a:effectLst/>
                          <a:latin typeface="Calibri"/>
                        </a:rPr>
                        <a:t>91,500</a:t>
                      </a:r>
                    </a:p>
                  </a:txBody>
                  <a:tcPr marL="12700" marR="12700" marT="12714" marB="0" anchor="b">
                    <a:lnL>
                      <a:noFill/>
                    </a:lnL>
                    <a:lnR>
                      <a:noFill/>
                    </a:lnR>
                    <a:lnT>
                      <a:noFill/>
                    </a:lnT>
                    <a:lnB>
                      <a:noFill/>
                    </a:lnB>
                  </a:tcPr>
                </a:tc>
              </a:tr>
            </a:tbl>
          </a:graphicData>
        </a:graphic>
      </p:graphicFrame>
      <p:graphicFrame>
        <p:nvGraphicFramePr>
          <p:cNvPr id="7" name="Chart 6"/>
          <p:cNvGraphicFramePr>
            <a:graphicFrameLocks/>
          </p:cNvGraphicFramePr>
          <p:nvPr>
            <p:extLst>
              <p:ext uri="{D42A27DB-BD31-4B8C-83A1-F6EECF244321}">
                <p14:modId xmlns:p14="http://schemas.microsoft.com/office/powerpoint/2010/main" val="1134198025"/>
              </p:ext>
            </p:extLst>
          </p:nvPr>
        </p:nvGraphicFramePr>
        <p:xfrm>
          <a:off x="1066081" y="2339640"/>
          <a:ext cx="7164695" cy="3352800"/>
        </p:xfrm>
        <a:graphic>
          <a:graphicData uri="http://schemas.openxmlformats.org/drawingml/2006/chart">
            <c:chart xmlns:c="http://schemas.openxmlformats.org/drawingml/2006/chart" xmlns:r="http://schemas.openxmlformats.org/officeDocument/2006/relationships" r:id="rId3"/>
          </a:graphicData>
        </a:graphic>
      </p:graphicFrame>
      <p:sp>
        <p:nvSpPr>
          <p:cNvPr id="32788" name="TextBox 4"/>
          <p:cNvSpPr txBox="1">
            <a:spLocks noChangeArrowheads="1"/>
          </p:cNvSpPr>
          <p:nvPr/>
        </p:nvSpPr>
        <p:spPr bwMode="auto">
          <a:xfrm>
            <a:off x="3631481" y="609600"/>
            <a:ext cx="45992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solidFill>
                  <a:srgbClr val="FFFFFF"/>
                </a:solidFill>
              </a:rPr>
              <a:t>Search Results Competition</a:t>
            </a:r>
            <a:endParaRPr lang="en-US" dirty="0">
              <a:solidFill>
                <a:srgbClr val="FFFFFF"/>
              </a:solidFill>
            </a:endParaRPr>
          </a:p>
        </p:txBody>
      </p:sp>
      <p:sp>
        <p:nvSpPr>
          <p:cNvPr id="32789" name="TextBox 7"/>
          <p:cNvSpPr txBox="1">
            <a:spLocks noChangeArrowheads="1"/>
          </p:cNvSpPr>
          <p:nvPr/>
        </p:nvSpPr>
        <p:spPr bwMode="auto">
          <a:xfrm>
            <a:off x="3485154" y="5721600"/>
            <a:ext cx="2409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latin typeface="Bradley Hand Bold"/>
                <a:cs typeface="Bradley Hand Bold"/>
              </a:rPr>
              <a:t>Who’s winning?</a:t>
            </a:r>
          </a:p>
        </p:txBody>
      </p:sp>
      <p:sp>
        <p:nvSpPr>
          <p:cNvPr id="3" name="TextBox 2"/>
          <p:cNvSpPr txBox="1"/>
          <p:nvPr/>
        </p:nvSpPr>
        <p:spPr>
          <a:xfrm>
            <a:off x="3950772" y="1442551"/>
            <a:ext cx="2704286" cy="338554"/>
          </a:xfrm>
          <a:prstGeom prst="rect">
            <a:avLst/>
          </a:prstGeom>
          <a:noFill/>
        </p:spPr>
        <p:txBody>
          <a:bodyPr wrap="none" rtlCol="0">
            <a:spAutoFit/>
          </a:bodyPr>
          <a:lstStyle/>
          <a:p>
            <a:r>
              <a:rPr lang="en-US" sz="1600" dirty="0" smtClean="0"/>
              <a:t>Number of Search Results</a:t>
            </a:r>
            <a:endParaRPr lang="en-US" sz="1600" dirty="0"/>
          </a:p>
        </p:txBody>
      </p:sp>
    </p:spTree>
    <p:extLst>
      <p:ext uri="{BB962C8B-B14F-4D97-AF65-F5344CB8AC3E}">
        <p14:creationId xmlns:p14="http://schemas.microsoft.com/office/powerpoint/2010/main" val="3114943257"/>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pPr eaLnBrk="1" hangingPunct="1">
              <a:defRPr/>
            </a:pPr>
            <a:r>
              <a:rPr lang="en-US" smtClean="0"/>
              <a:t>Local</a:t>
            </a:r>
          </a:p>
        </p:txBody>
      </p:sp>
      <p:sp>
        <p:nvSpPr>
          <p:cNvPr id="2" name="Footer Placeholder 1"/>
          <p:cNvSpPr>
            <a:spLocks noGrp="1"/>
          </p:cNvSpPr>
          <p:nvPr>
            <p:ph type="ftr" sz="quarter" idx="4294967295"/>
          </p:nvPr>
        </p:nvSpPr>
        <p:spPr>
          <a:xfrm>
            <a:off x="3124200" y="6248400"/>
            <a:ext cx="2895600" cy="457200"/>
          </a:xfrm>
          <a:prstGeom prst="rect">
            <a:avLst/>
          </a:prstGeom>
        </p:spPr>
        <p:txBody>
          <a:bodyPr/>
          <a:lstStyle/>
          <a:p>
            <a:pPr>
              <a:defRPr/>
            </a:pPr>
            <a:endParaRPr lang="en-US"/>
          </a:p>
        </p:txBody>
      </p:sp>
      <p:sp>
        <p:nvSpPr>
          <p:cNvPr id="3" name="Slide Number Placeholder 2"/>
          <p:cNvSpPr>
            <a:spLocks noGrp="1"/>
          </p:cNvSpPr>
          <p:nvPr>
            <p:ph type="sldNum" sz="quarter" idx="11"/>
          </p:nvPr>
        </p:nvSpPr>
        <p:spPr/>
        <p:txBody>
          <a:bodyPr/>
          <a:lstStyle/>
          <a:p>
            <a:pPr>
              <a:defRPr/>
            </a:pPr>
            <a:endParaRPr lang="en-US"/>
          </a:p>
        </p:txBody>
      </p:sp>
      <p:pic>
        <p:nvPicPr>
          <p:cNvPr id="4" name="Picture 3" descr="Screen Shot 2016-07-22 at 12.33.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6477604"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p:txBody>
          <a:bodyPr/>
          <a:lstStyle/>
          <a:p>
            <a:pPr eaLnBrk="1" hangingPunct="1">
              <a:defRPr/>
            </a:pPr>
            <a:r>
              <a:rPr lang="en-US" smtClean="0"/>
              <a:t>Local</a:t>
            </a:r>
          </a:p>
        </p:txBody>
      </p:sp>
      <p:sp>
        <p:nvSpPr>
          <p:cNvPr id="242691" name="Rectangle 3"/>
          <p:cNvSpPr>
            <a:spLocks noGrp="1" noChangeArrowheads="1"/>
          </p:cNvSpPr>
          <p:nvPr>
            <p:ph type="body" idx="1"/>
          </p:nvPr>
        </p:nvSpPr>
        <p:spPr>
          <a:xfrm>
            <a:off x="685800" y="1981200"/>
            <a:ext cx="7162800" cy="4114800"/>
          </a:xfrm>
        </p:spPr>
        <p:txBody>
          <a:bodyPr/>
          <a:lstStyle/>
          <a:p>
            <a:pPr eaLnBrk="1" hangingPunct="1">
              <a:lnSpc>
                <a:spcPct val="90000"/>
              </a:lnSpc>
              <a:buFontTx/>
              <a:buNone/>
              <a:defRPr/>
            </a:pPr>
            <a:r>
              <a:rPr lang="en-US" sz="2800" baseline="30000" dirty="0" smtClean="0"/>
              <a:t>Bing Local</a:t>
            </a:r>
          </a:p>
          <a:p>
            <a:pPr eaLnBrk="1" hangingPunct="1">
              <a:lnSpc>
                <a:spcPct val="90000"/>
              </a:lnSpc>
              <a:buFontTx/>
              <a:buChar char="-"/>
              <a:defRPr/>
            </a:pPr>
            <a:endParaRPr lang="en-US" sz="2800" baseline="30000" dirty="0" smtClean="0"/>
          </a:p>
          <a:p>
            <a:pPr eaLnBrk="1" hangingPunct="1">
              <a:lnSpc>
                <a:spcPct val="90000"/>
              </a:lnSpc>
              <a:buFontTx/>
              <a:buChar char="-"/>
              <a:defRPr/>
            </a:pPr>
            <a:endParaRPr lang="en-US" sz="2800" baseline="30000" dirty="0" smtClean="0"/>
          </a:p>
          <a:p>
            <a:pPr eaLnBrk="1" hangingPunct="1">
              <a:lnSpc>
                <a:spcPct val="90000"/>
              </a:lnSpc>
              <a:buFontTx/>
              <a:buNone/>
              <a:defRPr/>
            </a:pPr>
            <a:endParaRPr lang="en-US" sz="2800" dirty="0" smtClean="0">
              <a:solidFill>
                <a:srgbClr val="278E21"/>
              </a:solidFill>
            </a:endParaRPr>
          </a:p>
        </p:txBody>
      </p:sp>
      <p:sp>
        <p:nvSpPr>
          <p:cNvPr id="242693" name="Rectangle 5"/>
          <p:cNvSpPr>
            <a:spLocks noChangeArrowheads="1"/>
          </p:cNvSpPr>
          <p:nvPr/>
        </p:nvSpPr>
        <p:spPr bwMode="auto">
          <a:xfrm>
            <a:off x="1371600" y="2286000"/>
            <a:ext cx="6956425"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Century Gothic"/>
                <a:cs typeface="Century Gothic"/>
                <a:hlinkClick r:id="rId3"/>
              </a:rPr>
              <a:t>Add your local business to Bing Local:</a:t>
            </a:r>
            <a:endParaRPr lang="en-US" dirty="0">
              <a:latin typeface="Century Gothic"/>
              <a:cs typeface="Century Gothic"/>
              <a:hlinkClick r:id="rId4"/>
            </a:endParaRPr>
          </a:p>
          <a:p>
            <a:pPr>
              <a:defRPr/>
            </a:pPr>
            <a:r>
              <a:rPr lang="en-US" dirty="0">
                <a:latin typeface="Century Gothic"/>
                <a:cs typeface="Century Gothic"/>
                <a:hlinkClick r:id="rId3"/>
              </a:rPr>
              <a:t>http://www.bing.com/toolbox/submit-site-</a:t>
            </a:r>
            <a:r>
              <a:rPr lang="en-US" dirty="0" smtClean="0">
                <a:latin typeface="Century Gothic"/>
                <a:cs typeface="Century Gothic"/>
                <a:hlinkClick r:id="rId3"/>
              </a:rPr>
              <a:t>url</a:t>
            </a:r>
            <a:r>
              <a:rPr lang="en-US" dirty="0" smtClean="0">
                <a:latin typeface="Century Gothic"/>
                <a:cs typeface="Century Gothic"/>
              </a:rPr>
              <a:t> </a:t>
            </a:r>
            <a:endParaRPr lang="en-US" dirty="0">
              <a:latin typeface="Century Gothic"/>
              <a:cs typeface="Century Gothic"/>
            </a:endParaRPr>
          </a:p>
        </p:txBody>
      </p:sp>
      <p:pic>
        <p:nvPicPr>
          <p:cNvPr id="2" name="Picture 1" descr="Screen Shot 2016-07-22 at 12.35.2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3429000"/>
            <a:ext cx="3806761" cy="2971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n-US" dirty="0" smtClean="0"/>
              <a:t>SMO</a:t>
            </a:r>
          </a:p>
        </p:txBody>
      </p:sp>
      <p:sp>
        <p:nvSpPr>
          <p:cNvPr id="3" name="Rectangle 3"/>
          <p:cNvSpPr txBox="1">
            <a:spLocks noChangeArrowheads="1"/>
          </p:cNvSpPr>
          <p:nvPr/>
        </p:nvSpPr>
        <p:spPr bwMode="auto">
          <a:xfrm>
            <a:off x="685800" y="1981200"/>
            <a:ext cx="716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eaLnBrk="1" hangingPunct="1">
              <a:buFontTx/>
              <a:buNone/>
              <a:defRPr/>
            </a:pPr>
            <a:r>
              <a:rPr lang="en-US" sz="2800" dirty="0" smtClean="0">
                <a:latin typeface="Century Gothic"/>
                <a:cs typeface="Century Gothic"/>
              </a:rPr>
              <a:t>What is SMO?</a:t>
            </a:r>
          </a:p>
          <a:p>
            <a:pPr marL="0" indent="0" eaLnBrk="1" hangingPunct="1">
              <a:buFontTx/>
              <a:buNone/>
              <a:defRPr/>
            </a:pPr>
            <a:r>
              <a:rPr lang="en-US" sz="2800" dirty="0" smtClean="0">
                <a:latin typeface="Century Gothic"/>
                <a:cs typeface="Century Gothic"/>
              </a:rPr>
              <a:t>What is an SMO?</a:t>
            </a:r>
          </a:p>
          <a:p>
            <a:pPr marL="0" indent="0" eaLnBrk="1" hangingPunct="1">
              <a:buFontTx/>
              <a:buNone/>
              <a:defRPr/>
            </a:pPr>
            <a:r>
              <a:rPr lang="en-US" sz="2800" dirty="0" smtClean="0">
                <a:latin typeface="Century Gothic"/>
                <a:cs typeface="Century Gothic"/>
              </a:rPr>
              <a:t>What does an SMO do?</a:t>
            </a:r>
          </a:p>
          <a:p>
            <a:pPr marL="0" indent="0" eaLnBrk="1" hangingPunct="1">
              <a:buFontTx/>
              <a:buNone/>
              <a:defRPr/>
            </a:pPr>
            <a:r>
              <a:rPr lang="en-US" sz="2800" dirty="0" smtClean="0">
                <a:latin typeface="Century Gothic"/>
                <a:cs typeface="Century Gothic"/>
              </a:rPr>
              <a:t>Is there an SMO in da house?</a:t>
            </a:r>
          </a:p>
        </p:txBody>
      </p:sp>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defRPr/>
            </a:pPr>
            <a:r>
              <a:rPr lang="en-US" dirty="0" smtClean="0"/>
              <a:t>REAL SMO</a:t>
            </a:r>
          </a:p>
        </p:txBody>
      </p:sp>
      <p:sp>
        <p:nvSpPr>
          <p:cNvPr id="215042" name="Rectangle 1"/>
          <p:cNvSpPr>
            <a:spLocks noChangeArrowheads="1"/>
          </p:cNvSpPr>
          <p:nvPr/>
        </p:nvSpPr>
        <p:spPr bwMode="auto">
          <a:xfrm>
            <a:off x="609600" y="1905000"/>
            <a:ext cx="80010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latin typeface="Century Gothic" charset="0"/>
                <a:cs typeface="Century Gothic" charset="0"/>
              </a:rPr>
              <a:t>7 Steps To improve Your SMO</a:t>
            </a:r>
          </a:p>
          <a:p>
            <a:endParaRPr lang="en-US" sz="1600">
              <a:latin typeface="Century Gothic" charset="0"/>
              <a:cs typeface="Century Gothic" charset="0"/>
            </a:endParaRPr>
          </a:p>
          <a:p>
            <a:r>
              <a:rPr lang="en-US" sz="1600">
                <a:latin typeface="Century Gothic" charset="0"/>
                <a:cs typeface="Century Gothic" charset="0"/>
              </a:rPr>
              <a:t>Joshua Berg is one of the leading advocates of SMO. He has promoted a seven step model REALSMO, which is:</a:t>
            </a:r>
          </a:p>
          <a:p>
            <a:endParaRPr lang="en-US" sz="1600">
              <a:latin typeface="Century Gothic" charset="0"/>
              <a:cs typeface="Century Gothic" charset="0"/>
            </a:endParaRPr>
          </a:p>
          <a:p>
            <a:r>
              <a:rPr lang="en-US" sz="1600">
                <a:latin typeface="Century Gothic" charset="0"/>
                <a:cs typeface="Century Gothic" charset="0"/>
              </a:rPr>
              <a:t>Reputation 	- build your reputation as a reliable qualified source</a:t>
            </a:r>
          </a:p>
          <a:p>
            <a:r>
              <a:rPr lang="en-US" sz="1600">
                <a:latin typeface="Century Gothic" charset="0"/>
                <a:cs typeface="Century Gothic" charset="0"/>
              </a:rPr>
              <a:t>Engagement 	- encourage more engagement, sharing &amp; reciprocate</a:t>
            </a:r>
          </a:p>
          <a:p>
            <a:r>
              <a:rPr lang="en-US" sz="1600">
                <a:latin typeface="Century Gothic" charset="0"/>
                <a:cs typeface="Century Gothic" charset="0"/>
              </a:rPr>
              <a:t>Authority	 	- become a notable authority in your field of expertise</a:t>
            </a:r>
          </a:p>
          <a:p>
            <a:r>
              <a:rPr lang="en-US" sz="1600">
                <a:latin typeface="Century Gothic" charset="0"/>
                <a:cs typeface="Century Gothic" charset="0"/>
              </a:rPr>
              <a:t>Leadership 	- harness originality &amp; creativity, be a Thought Leader</a:t>
            </a:r>
          </a:p>
          <a:p>
            <a:r>
              <a:rPr lang="en-US" sz="1600">
                <a:latin typeface="Century Gothic" charset="0"/>
                <a:cs typeface="Century Gothic" charset="0"/>
              </a:rPr>
              <a:t>Social 		- be social, find and engage sociable experts in your field</a:t>
            </a:r>
          </a:p>
          <a:p>
            <a:r>
              <a:rPr lang="en-US" sz="1600">
                <a:latin typeface="Century Gothic" charset="0"/>
                <a:cs typeface="Century Gothic" charset="0"/>
              </a:rPr>
              <a:t>Media 		- know your social media platforms to maximize influence</a:t>
            </a:r>
          </a:p>
          <a:p>
            <a:r>
              <a:rPr lang="en-US" sz="1600">
                <a:latin typeface="Century Gothic" charset="0"/>
                <a:cs typeface="Century Gothic" charset="0"/>
              </a:rPr>
              <a:t>Optimization 	- improve technical aspects to increase optimization</a:t>
            </a:r>
          </a:p>
        </p:txBody>
      </p:sp>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609600" y="609600"/>
            <a:ext cx="7772400" cy="1143000"/>
          </a:xfrm>
        </p:spPr>
        <p:txBody>
          <a:bodyPr/>
          <a:lstStyle/>
          <a:p>
            <a:pPr eaLnBrk="1" hangingPunct="1">
              <a:defRPr/>
            </a:pPr>
            <a:r>
              <a:rPr lang="en-US" dirty="0" smtClean="0"/>
              <a:t>SEO and Social Media</a:t>
            </a:r>
          </a:p>
        </p:txBody>
      </p:sp>
      <p:sp>
        <p:nvSpPr>
          <p:cNvPr id="5" name="Content Placeholder 2"/>
          <p:cNvSpPr>
            <a:spLocks noGrp="1"/>
          </p:cNvSpPr>
          <p:nvPr>
            <p:ph idx="1"/>
          </p:nvPr>
        </p:nvSpPr>
        <p:spPr/>
        <p:txBody>
          <a:bodyPr/>
          <a:lstStyle/>
          <a:p>
            <a:pPr marL="0" indent="0">
              <a:buFontTx/>
              <a:buNone/>
              <a:defRPr/>
            </a:pPr>
            <a:r>
              <a:rPr lang="en-US" sz="2000" dirty="0" smtClean="0"/>
              <a:t>Authority</a:t>
            </a:r>
          </a:p>
          <a:p>
            <a:pPr marL="0" indent="0">
              <a:buFontTx/>
              <a:buNone/>
              <a:defRPr/>
            </a:pPr>
            <a:r>
              <a:rPr lang="en-US" sz="2000" dirty="0" smtClean="0"/>
              <a:t>Links</a:t>
            </a:r>
          </a:p>
          <a:p>
            <a:pPr marL="0" indent="0">
              <a:buFontTx/>
              <a:buNone/>
              <a:defRPr/>
            </a:pPr>
            <a:r>
              <a:rPr lang="en-US" sz="2000" dirty="0" smtClean="0"/>
              <a:t>Penguin and Panda </a:t>
            </a:r>
            <a:br>
              <a:rPr lang="en-US" sz="2000" dirty="0" smtClean="0"/>
            </a:br>
            <a:r>
              <a:rPr lang="en-US" sz="2000" dirty="0" smtClean="0"/>
              <a:t>and algorithm madness!</a:t>
            </a:r>
          </a:p>
          <a:p>
            <a:pPr marL="0" indent="0">
              <a:buFontTx/>
              <a:buNone/>
              <a:defRPr/>
            </a:pPr>
            <a:endParaRPr lang="en-US" sz="2000" dirty="0"/>
          </a:p>
        </p:txBody>
      </p:sp>
      <p:pic>
        <p:nvPicPr>
          <p:cNvPr id="217092" name="Picture 1" descr="iStock_000020603126XSma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2700" y="2286000"/>
            <a:ext cx="4864100"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5-02 at 8.21.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0"/>
            <a:ext cx="5986788" cy="6858000"/>
          </a:xfrm>
          <a:prstGeom prst="rect">
            <a:avLst/>
          </a:prstGeom>
        </p:spPr>
      </p:pic>
      <p:pic>
        <p:nvPicPr>
          <p:cNvPr id="3" name="Picture 2" descr="Screen Shot 2017-05-02 at 8.27.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609600"/>
            <a:ext cx="6832600" cy="1346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05-02 at 8.27.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81000"/>
            <a:ext cx="6832600" cy="134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533400" y="1371600"/>
            <a:ext cx="1570412" cy="461665"/>
          </a:xfrm>
          <a:prstGeom prst="rect">
            <a:avLst/>
          </a:prstGeom>
          <a:noFill/>
        </p:spPr>
        <p:txBody>
          <a:bodyPr wrap="none" rtlCol="0">
            <a:spAutoFit/>
          </a:bodyPr>
          <a:lstStyle/>
          <a:p>
            <a:r>
              <a:rPr lang="en-US" dirty="0" smtClean="0"/>
              <a:t>Result # 1</a:t>
            </a:r>
            <a:endParaRPr lang="en-US" dirty="0"/>
          </a:p>
        </p:txBody>
      </p:sp>
      <p:pic>
        <p:nvPicPr>
          <p:cNvPr id="4" name="Picture 3" descr="Screen Shot 2017-05-02 at 8.30.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05000"/>
            <a:ext cx="9144000" cy="4720714"/>
          </a:xfrm>
          <a:prstGeom prst="rect">
            <a:avLst/>
          </a:prstGeom>
        </p:spPr>
      </p:pic>
    </p:spTree>
    <p:extLst>
      <p:ext uri="{BB962C8B-B14F-4D97-AF65-F5344CB8AC3E}">
        <p14:creationId xmlns:p14="http://schemas.microsoft.com/office/powerpoint/2010/main" val="1160846235"/>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xmlns:p14="http://schemas.microsoft.com/office/powerpoint/2010/main" advTm="2000"/>
    </mc:Fallback>
  </mc:AlternateContent>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05-02 at 8.27.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81000"/>
            <a:ext cx="6832600" cy="134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533400" y="1371600"/>
            <a:ext cx="1570412" cy="461665"/>
          </a:xfrm>
          <a:prstGeom prst="rect">
            <a:avLst/>
          </a:prstGeom>
          <a:noFill/>
        </p:spPr>
        <p:txBody>
          <a:bodyPr wrap="none" rtlCol="0">
            <a:spAutoFit/>
          </a:bodyPr>
          <a:lstStyle/>
          <a:p>
            <a:r>
              <a:rPr lang="en-US" dirty="0" smtClean="0"/>
              <a:t>Result # 1</a:t>
            </a:r>
            <a:endParaRPr lang="en-US" dirty="0"/>
          </a:p>
        </p:txBody>
      </p:sp>
      <p:pic>
        <p:nvPicPr>
          <p:cNvPr id="4" name="Picture 3" descr="Screen Shot 2017-05-02 at 8.30.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05000"/>
            <a:ext cx="9144000" cy="4720714"/>
          </a:xfrm>
          <a:prstGeom prst="rect">
            <a:avLst/>
          </a:prstGeom>
        </p:spPr>
      </p:pic>
      <p:sp>
        <p:nvSpPr>
          <p:cNvPr id="7" name="TextBox 6"/>
          <p:cNvSpPr txBox="1"/>
          <p:nvPr/>
        </p:nvSpPr>
        <p:spPr>
          <a:xfrm>
            <a:off x="5022359" y="2438400"/>
            <a:ext cx="4172937" cy="1631216"/>
          </a:xfrm>
          <a:prstGeom prst="rect">
            <a:avLst/>
          </a:prstGeom>
          <a:solidFill>
            <a:schemeClr val="tx2">
              <a:lumMod val="60000"/>
              <a:lumOff val="40000"/>
            </a:schemeClr>
          </a:solidFill>
        </p:spPr>
        <p:txBody>
          <a:bodyPr wrap="none" rtlCol="0">
            <a:spAutoFit/>
          </a:bodyPr>
          <a:lstStyle/>
          <a:p>
            <a:pPr marL="342900" indent="-342900">
              <a:buFont typeface="Arial"/>
              <a:buChar char="•"/>
            </a:pPr>
            <a:r>
              <a:rPr lang="en-US" sz="2000" dirty="0" smtClean="0"/>
              <a:t>812 likes on Facebook</a:t>
            </a:r>
          </a:p>
          <a:p>
            <a:pPr marL="342900" indent="-342900">
              <a:buFont typeface="Arial"/>
              <a:buChar char="•"/>
            </a:pPr>
            <a:r>
              <a:rPr lang="en-US" sz="2000" dirty="0" smtClean="0"/>
              <a:t>2,823 followers on Twitter</a:t>
            </a:r>
          </a:p>
          <a:p>
            <a:pPr marL="342900" indent="-342900">
              <a:buFont typeface="Arial"/>
              <a:buChar char="•"/>
            </a:pPr>
            <a:r>
              <a:rPr lang="en-US" sz="2000" dirty="0" smtClean="0"/>
              <a:t>Social icons make sharing easy</a:t>
            </a:r>
          </a:p>
          <a:p>
            <a:pPr marL="342900" indent="-342900">
              <a:buFont typeface="Arial"/>
              <a:buChar char="•"/>
            </a:pPr>
            <a:r>
              <a:rPr lang="en-US" sz="2000" dirty="0"/>
              <a:t>Many ways to connect via social</a:t>
            </a:r>
          </a:p>
          <a:p>
            <a:pPr marL="342900" indent="-342900">
              <a:buFont typeface="Arial"/>
              <a:buChar char="•"/>
            </a:pPr>
            <a:r>
              <a:rPr lang="en-US" sz="2000" dirty="0"/>
              <a:t>Mobile </a:t>
            </a:r>
            <a:r>
              <a:rPr lang="en-US" sz="2000" dirty="0" smtClean="0"/>
              <a:t>responsive</a:t>
            </a:r>
            <a:endParaRPr lang="en-US" sz="2000" dirty="0"/>
          </a:p>
        </p:txBody>
      </p:sp>
    </p:spTree>
    <p:extLst>
      <p:ext uri="{BB962C8B-B14F-4D97-AF65-F5344CB8AC3E}">
        <p14:creationId xmlns:p14="http://schemas.microsoft.com/office/powerpoint/2010/main" val="2051200619"/>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xmlns:p14="http://schemas.microsoft.com/office/powerpoint/2010/main" advTm="2000"/>
    </mc:Fallback>
  </mc:AlternateContent>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05-02 at 8.27.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81000"/>
            <a:ext cx="6832600" cy="134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533400" y="1371600"/>
            <a:ext cx="1570412" cy="461665"/>
          </a:xfrm>
          <a:prstGeom prst="rect">
            <a:avLst/>
          </a:prstGeom>
          <a:noFill/>
        </p:spPr>
        <p:txBody>
          <a:bodyPr wrap="none" rtlCol="0">
            <a:spAutoFit/>
          </a:bodyPr>
          <a:lstStyle/>
          <a:p>
            <a:r>
              <a:rPr lang="en-US" dirty="0" smtClean="0"/>
              <a:t>Result # 2</a:t>
            </a:r>
            <a:endParaRPr lang="en-US" dirty="0"/>
          </a:p>
        </p:txBody>
      </p:sp>
      <p:sp>
        <p:nvSpPr>
          <p:cNvPr id="7" name="TextBox 6"/>
          <p:cNvSpPr txBox="1"/>
          <p:nvPr/>
        </p:nvSpPr>
        <p:spPr>
          <a:xfrm>
            <a:off x="5022359" y="2438400"/>
            <a:ext cx="4121641" cy="1015663"/>
          </a:xfrm>
          <a:prstGeom prst="rect">
            <a:avLst/>
          </a:prstGeom>
          <a:solidFill>
            <a:schemeClr val="tx2">
              <a:lumMod val="60000"/>
              <a:lumOff val="40000"/>
            </a:schemeClr>
          </a:solidFill>
        </p:spPr>
        <p:txBody>
          <a:bodyPr wrap="none" rtlCol="0">
            <a:spAutoFit/>
          </a:bodyPr>
          <a:lstStyle/>
          <a:p>
            <a:pPr marL="342900" indent="-342900">
              <a:buFont typeface="Arial"/>
              <a:buChar char="•"/>
            </a:pPr>
            <a:r>
              <a:rPr lang="en-US" sz="2000" dirty="0" smtClean="0"/>
              <a:t>812 likes on Facebook</a:t>
            </a:r>
          </a:p>
          <a:p>
            <a:pPr marL="342900" indent="-342900">
              <a:buFont typeface="Arial"/>
              <a:buChar char="•"/>
            </a:pPr>
            <a:r>
              <a:rPr lang="en-US" sz="2000" dirty="0" smtClean="0"/>
              <a:t>2,823 followers on Twitter</a:t>
            </a:r>
          </a:p>
          <a:p>
            <a:pPr marL="342900" indent="-342900">
              <a:buFont typeface="Arial"/>
              <a:buChar char="•"/>
            </a:pPr>
            <a:r>
              <a:rPr lang="en-US" sz="2000" dirty="0" smtClean="0"/>
              <a:t>Social icons make sharing easy</a:t>
            </a:r>
          </a:p>
        </p:txBody>
      </p:sp>
      <p:pic>
        <p:nvPicPr>
          <p:cNvPr id="6" name="Picture 5" descr="Screen Shot 2017-05-02 at 8.42.4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00721"/>
            <a:ext cx="9144000" cy="4652479"/>
          </a:xfrm>
          <a:prstGeom prst="rect">
            <a:avLst/>
          </a:prstGeom>
        </p:spPr>
      </p:pic>
    </p:spTree>
    <p:extLst>
      <p:ext uri="{BB962C8B-B14F-4D97-AF65-F5344CB8AC3E}">
        <p14:creationId xmlns:p14="http://schemas.microsoft.com/office/powerpoint/2010/main" val="440022320"/>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xmlns:p14="http://schemas.microsoft.com/office/powerpoint/2010/main" advTm="2000"/>
    </mc:Fallback>
  </mc:AlternateContent>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05-02 at 8.27.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81000"/>
            <a:ext cx="6832600" cy="134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533400" y="1371600"/>
            <a:ext cx="1570412" cy="461665"/>
          </a:xfrm>
          <a:prstGeom prst="rect">
            <a:avLst/>
          </a:prstGeom>
          <a:noFill/>
        </p:spPr>
        <p:txBody>
          <a:bodyPr wrap="none" rtlCol="0">
            <a:spAutoFit/>
          </a:bodyPr>
          <a:lstStyle/>
          <a:p>
            <a:r>
              <a:rPr lang="en-US" dirty="0" smtClean="0"/>
              <a:t>Result # 2</a:t>
            </a:r>
            <a:endParaRPr lang="en-US" dirty="0"/>
          </a:p>
        </p:txBody>
      </p:sp>
      <p:sp>
        <p:nvSpPr>
          <p:cNvPr id="7" name="TextBox 6"/>
          <p:cNvSpPr txBox="1"/>
          <p:nvPr/>
        </p:nvSpPr>
        <p:spPr>
          <a:xfrm>
            <a:off x="5022359" y="2438400"/>
            <a:ext cx="4121641" cy="1015663"/>
          </a:xfrm>
          <a:prstGeom prst="rect">
            <a:avLst/>
          </a:prstGeom>
          <a:solidFill>
            <a:schemeClr val="tx2">
              <a:lumMod val="60000"/>
              <a:lumOff val="40000"/>
            </a:schemeClr>
          </a:solidFill>
        </p:spPr>
        <p:txBody>
          <a:bodyPr wrap="none" rtlCol="0">
            <a:spAutoFit/>
          </a:bodyPr>
          <a:lstStyle/>
          <a:p>
            <a:pPr marL="342900" indent="-342900">
              <a:buFont typeface="Arial"/>
              <a:buChar char="•"/>
            </a:pPr>
            <a:r>
              <a:rPr lang="en-US" sz="2000" dirty="0" smtClean="0"/>
              <a:t>812 likes on Facebook</a:t>
            </a:r>
          </a:p>
          <a:p>
            <a:pPr marL="342900" indent="-342900">
              <a:buFont typeface="Arial"/>
              <a:buChar char="•"/>
            </a:pPr>
            <a:r>
              <a:rPr lang="en-US" sz="2000" dirty="0" smtClean="0"/>
              <a:t>2,823 followers on Twitter</a:t>
            </a:r>
          </a:p>
          <a:p>
            <a:pPr marL="342900" indent="-342900">
              <a:buFont typeface="Arial"/>
              <a:buChar char="•"/>
            </a:pPr>
            <a:r>
              <a:rPr lang="en-US" sz="2000" dirty="0" smtClean="0"/>
              <a:t>Social icons make sharing easy</a:t>
            </a:r>
          </a:p>
        </p:txBody>
      </p:sp>
      <p:pic>
        <p:nvPicPr>
          <p:cNvPr id="6" name="Picture 5" descr="Screen Shot 2017-05-02 at 8.42.4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00721"/>
            <a:ext cx="9144000" cy="4652479"/>
          </a:xfrm>
          <a:prstGeom prst="rect">
            <a:avLst/>
          </a:prstGeom>
        </p:spPr>
      </p:pic>
      <p:sp>
        <p:nvSpPr>
          <p:cNvPr id="8" name="TextBox 7"/>
          <p:cNvSpPr txBox="1"/>
          <p:nvPr/>
        </p:nvSpPr>
        <p:spPr>
          <a:xfrm>
            <a:off x="4267200" y="2209800"/>
            <a:ext cx="3583032" cy="1323439"/>
          </a:xfrm>
          <a:prstGeom prst="rect">
            <a:avLst/>
          </a:prstGeom>
          <a:solidFill>
            <a:schemeClr val="tx2">
              <a:lumMod val="60000"/>
              <a:lumOff val="40000"/>
            </a:schemeClr>
          </a:solidFill>
        </p:spPr>
        <p:txBody>
          <a:bodyPr wrap="none" rtlCol="0">
            <a:spAutoFit/>
          </a:bodyPr>
          <a:lstStyle/>
          <a:p>
            <a:pPr marL="342900" indent="-342900">
              <a:buFont typeface="Arial"/>
              <a:buChar char="•"/>
            </a:pPr>
            <a:r>
              <a:rPr lang="en-US" sz="2000" dirty="0" smtClean="0"/>
              <a:t>1,413 likes on Facebook</a:t>
            </a:r>
          </a:p>
          <a:p>
            <a:pPr marL="342900" indent="-342900">
              <a:buFont typeface="Arial"/>
              <a:buChar char="•"/>
            </a:pPr>
            <a:r>
              <a:rPr lang="en-US" sz="2000" dirty="0" smtClean="0"/>
              <a:t>12,589 followers on Twitter</a:t>
            </a:r>
          </a:p>
          <a:p>
            <a:pPr marL="342900" indent="-342900">
              <a:buFont typeface="Arial"/>
              <a:buChar char="•"/>
            </a:pPr>
            <a:r>
              <a:rPr lang="en-US" sz="2000" dirty="0" smtClean="0"/>
              <a:t>Just two social networks</a:t>
            </a:r>
          </a:p>
          <a:p>
            <a:pPr marL="342900" indent="-342900">
              <a:buFont typeface="Arial"/>
              <a:buChar char="•"/>
            </a:pPr>
            <a:r>
              <a:rPr lang="en-US" sz="2000" dirty="0" smtClean="0"/>
              <a:t>Plus an RSS feed</a:t>
            </a:r>
          </a:p>
        </p:txBody>
      </p:sp>
    </p:spTree>
    <p:extLst>
      <p:ext uri="{BB962C8B-B14F-4D97-AF65-F5344CB8AC3E}">
        <p14:creationId xmlns:p14="http://schemas.microsoft.com/office/powerpoint/2010/main" val="3085128379"/>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xmlns:p14="http://schemas.microsoft.com/office/powerpoint/2010/main" advTm="2000"/>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4" name="Picture 1" descr="Screen Shot 2015-01-29 at 10.07.41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8094663"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8515" name="TextBox 5"/>
          <p:cNvSpPr txBox="1">
            <a:spLocks noChangeArrowheads="1"/>
          </p:cNvSpPr>
          <p:nvPr/>
        </p:nvSpPr>
        <p:spPr bwMode="auto">
          <a:xfrm>
            <a:off x="1295400" y="3654425"/>
            <a:ext cx="27432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Your name</a:t>
            </a:r>
          </a:p>
        </p:txBody>
      </p:sp>
      <p:sp>
        <p:nvSpPr>
          <p:cNvPr id="9" name="Title 1"/>
          <p:cNvSpPr>
            <a:spLocks noGrp="1"/>
          </p:cNvSpPr>
          <p:nvPr>
            <p:ph type="title"/>
          </p:nvPr>
        </p:nvSpPr>
        <p:spPr/>
        <p:txBody>
          <a:bodyPr/>
          <a:lstStyle/>
          <a:p>
            <a:pPr eaLnBrk="1" hangingPunct="1">
              <a:defRPr/>
            </a:pPr>
            <a:r>
              <a:rPr lang="en-US" dirty="0" smtClean="0">
                <a:ea typeface="+mj-ea"/>
                <a:cs typeface="+mj-cs"/>
              </a:rPr>
              <a:t>How do you appear in search?</a:t>
            </a:r>
          </a:p>
        </p:txBody>
      </p:sp>
      <p:sp>
        <p:nvSpPr>
          <p:cNvPr id="3" name="Slide Number Placeholder 2"/>
          <p:cNvSpPr>
            <a:spLocks noGrp="1"/>
          </p:cNvSpPr>
          <p:nvPr>
            <p:ph type="sldNum" sz="quarter" idx="11"/>
          </p:nvPr>
        </p:nvSpPr>
        <p:spPr/>
        <p:txBody>
          <a:bodyPr/>
          <a:lstStyle/>
          <a:p>
            <a:pPr>
              <a:defRPr/>
            </a:pPr>
            <a:r>
              <a:rPr lang="en-US" dirty="0" smtClean="0"/>
              <a:t>12</a:t>
            </a:r>
            <a:endParaRPr lang="en-US" dirty="0"/>
          </a:p>
        </p:txBody>
      </p:sp>
    </p:spTree>
    <p:extLst>
      <p:ext uri="{BB962C8B-B14F-4D97-AF65-F5344CB8AC3E}">
        <p14:creationId xmlns:p14="http://schemas.microsoft.com/office/powerpoint/2010/main" val="1961564469"/>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5-02 at 8.46.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774697"/>
            <a:ext cx="5785962" cy="5108703"/>
          </a:xfrm>
          <a:prstGeom prst="rect">
            <a:avLst/>
          </a:prstGeom>
        </p:spPr>
      </p:pic>
      <p:pic>
        <p:nvPicPr>
          <p:cNvPr id="5" name="Picture 4" descr="Screen Shot 2017-05-02 at 8.27.1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81000"/>
            <a:ext cx="6832600" cy="134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533400" y="1371600"/>
            <a:ext cx="1570412" cy="461665"/>
          </a:xfrm>
          <a:prstGeom prst="rect">
            <a:avLst/>
          </a:prstGeom>
          <a:noFill/>
        </p:spPr>
        <p:txBody>
          <a:bodyPr wrap="none" rtlCol="0">
            <a:spAutoFit/>
          </a:bodyPr>
          <a:lstStyle/>
          <a:p>
            <a:r>
              <a:rPr lang="en-US" dirty="0" smtClean="0"/>
              <a:t>Result # 3</a:t>
            </a:r>
            <a:endParaRPr lang="en-US" dirty="0"/>
          </a:p>
        </p:txBody>
      </p:sp>
    </p:spTree>
    <p:extLst>
      <p:ext uri="{BB962C8B-B14F-4D97-AF65-F5344CB8AC3E}">
        <p14:creationId xmlns:p14="http://schemas.microsoft.com/office/powerpoint/2010/main" val="3351961221"/>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xmlns:p14="http://schemas.microsoft.com/office/powerpoint/2010/main" advTm="2000"/>
    </mc:Fallback>
  </mc:AlternateContent>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5-02 at 8.46.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774697"/>
            <a:ext cx="5785962" cy="5108703"/>
          </a:xfrm>
          <a:prstGeom prst="rect">
            <a:avLst/>
          </a:prstGeom>
        </p:spPr>
      </p:pic>
      <p:pic>
        <p:nvPicPr>
          <p:cNvPr id="5" name="Picture 4" descr="Screen Shot 2017-05-02 at 8.27.1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81000"/>
            <a:ext cx="6832600" cy="134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533400" y="1371600"/>
            <a:ext cx="1570412" cy="461665"/>
          </a:xfrm>
          <a:prstGeom prst="rect">
            <a:avLst/>
          </a:prstGeom>
          <a:noFill/>
        </p:spPr>
        <p:txBody>
          <a:bodyPr wrap="none" rtlCol="0">
            <a:spAutoFit/>
          </a:bodyPr>
          <a:lstStyle/>
          <a:p>
            <a:r>
              <a:rPr lang="en-US" dirty="0" smtClean="0"/>
              <a:t>Result # 3</a:t>
            </a:r>
            <a:endParaRPr lang="en-US" dirty="0"/>
          </a:p>
        </p:txBody>
      </p:sp>
      <p:sp>
        <p:nvSpPr>
          <p:cNvPr id="8" name="TextBox 7"/>
          <p:cNvSpPr txBox="1"/>
          <p:nvPr/>
        </p:nvSpPr>
        <p:spPr>
          <a:xfrm>
            <a:off x="4038600" y="4724400"/>
            <a:ext cx="3441968" cy="1323439"/>
          </a:xfrm>
          <a:prstGeom prst="rect">
            <a:avLst/>
          </a:prstGeom>
          <a:solidFill>
            <a:schemeClr val="tx2">
              <a:lumMod val="60000"/>
              <a:lumOff val="40000"/>
            </a:schemeClr>
          </a:solidFill>
        </p:spPr>
        <p:txBody>
          <a:bodyPr wrap="none" rtlCol="0">
            <a:spAutoFit/>
          </a:bodyPr>
          <a:lstStyle/>
          <a:p>
            <a:pPr marL="342900" indent="-342900">
              <a:buFont typeface="Arial"/>
              <a:buChar char="•"/>
            </a:pPr>
            <a:r>
              <a:rPr lang="en-US" sz="2000" dirty="0" smtClean="0"/>
              <a:t>1,521 likes on Facebook</a:t>
            </a:r>
          </a:p>
          <a:p>
            <a:pPr marL="342900" indent="-342900">
              <a:buFont typeface="Arial"/>
              <a:buChar char="•"/>
            </a:pPr>
            <a:r>
              <a:rPr lang="en-US" sz="2000" dirty="0" smtClean="0"/>
              <a:t>4,057 followers on Twitter</a:t>
            </a:r>
          </a:p>
          <a:p>
            <a:pPr marL="342900" indent="-342900">
              <a:buFont typeface="Arial"/>
              <a:buChar char="•"/>
            </a:pPr>
            <a:r>
              <a:rPr lang="en-US" sz="2000" dirty="0" smtClean="0"/>
              <a:t>Several social networks</a:t>
            </a:r>
          </a:p>
          <a:p>
            <a:pPr marL="342900" indent="-342900">
              <a:buFont typeface="Arial"/>
              <a:buChar char="•"/>
            </a:pPr>
            <a:r>
              <a:rPr lang="en-US" sz="2000" dirty="0" smtClean="0"/>
              <a:t>Including </a:t>
            </a:r>
            <a:r>
              <a:rPr lang="en-US" sz="2000" dirty="0" err="1" smtClean="0"/>
              <a:t>Instagram</a:t>
            </a:r>
            <a:endParaRPr lang="en-US" sz="2000" dirty="0" smtClean="0"/>
          </a:p>
        </p:txBody>
      </p:sp>
    </p:spTree>
    <p:extLst>
      <p:ext uri="{BB962C8B-B14F-4D97-AF65-F5344CB8AC3E}">
        <p14:creationId xmlns:p14="http://schemas.microsoft.com/office/powerpoint/2010/main" val="2692093251"/>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xmlns:p14="http://schemas.microsoft.com/office/powerpoint/2010/main" advTm="2000"/>
    </mc:Fallback>
  </mc:AlternateContent>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1371600"/>
            <a:ext cx="1570412" cy="461665"/>
          </a:xfrm>
          <a:prstGeom prst="rect">
            <a:avLst/>
          </a:prstGeom>
          <a:noFill/>
        </p:spPr>
        <p:txBody>
          <a:bodyPr wrap="none" rtlCol="0">
            <a:spAutoFit/>
          </a:bodyPr>
          <a:lstStyle/>
          <a:p>
            <a:r>
              <a:rPr lang="en-US" dirty="0" smtClean="0"/>
              <a:t>Result # 1</a:t>
            </a:r>
            <a:endParaRPr lang="en-US" dirty="0"/>
          </a:p>
        </p:txBody>
      </p:sp>
      <p:pic>
        <p:nvPicPr>
          <p:cNvPr id="2" name="Picture 1" descr="Screen Shot 2016-07-23 at 5.01.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2057400"/>
            <a:ext cx="6248400" cy="3962567"/>
          </a:xfrm>
          <a:prstGeom prst="rect">
            <a:avLst/>
          </a:prstGeom>
        </p:spPr>
      </p:pic>
    </p:spTree>
    <p:extLst>
      <p:ext uri="{BB962C8B-B14F-4D97-AF65-F5344CB8AC3E}">
        <p14:creationId xmlns:p14="http://schemas.microsoft.com/office/powerpoint/2010/main" val="1231722140"/>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1371600"/>
            <a:ext cx="1570412" cy="461665"/>
          </a:xfrm>
          <a:prstGeom prst="rect">
            <a:avLst/>
          </a:prstGeom>
          <a:noFill/>
        </p:spPr>
        <p:txBody>
          <a:bodyPr wrap="none" rtlCol="0">
            <a:spAutoFit/>
          </a:bodyPr>
          <a:lstStyle/>
          <a:p>
            <a:r>
              <a:rPr lang="en-US" dirty="0" smtClean="0"/>
              <a:t>Result # 2</a:t>
            </a:r>
            <a:endParaRPr lang="en-US" dirty="0"/>
          </a:p>
        </p:txBody>
      </p:sp>
      <p:pic>
        <p:nvPicPr>
          <p:cNvPr id="5" name="Picture 4" descr="Screen Shot 2016-07-23 at 4.43.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981200"/>
            <a:ext cx="5486400" cy="3645952"/>
          </a:xfrm>
          <a:prstGeom prst="rect">
            <a:avLst/>
          </a:prstGeom>
        </p:spPr>
      </p:pic>
    </p:spTree>
    <p:extLst>
      <p:ext uri="{BB962C8B-B14F-4D97-AF65-F5344CB8AC3E}">
        <p14:creationId xmlns:p14="http://schemas.microsoft.com/office/powerpoint/2010/main" val="1386822224"/>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1371600"/>
            <a:ext cx="1570412" cy="461665"/>
          </a:xfrm>
          <a:prstGeom prst="rect">
            <a:avLst/>
          </a:prstGeom>
          <a:noFill/>
        </p:spPr>
        <p:txBody>
          <a:bodyPr wrap="none" rtlCol="0">
            <a:spAutoFit/>
          </a:bodyPr>
          <a:lstStyle/>
          <a:p>
            <a:r>
              <a:rPr lang="en-US" dirty="0" smtClean="0"/>
              <a:t>Result # 3</a:t>
            </a:r>
            <a:endParaRPr lang="en-US" dirty="0"/>
          </a:p>
        </p:txBody>
      </p:sp>
      <p:pic>
        <p:nvPicPr>
          <p:cNvPr id="6" name="Picture 5" descr="Screen Shot 2016-07-23 at 5.23.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133600"/>
            <a:ext cx="5943600" cy="3728553"/>
          </a:xfrm>
          <a:prstGeom prst="rect">
            <a:avLst/>
          </a:prstGeom>
        </p:spPr>
      </p:pic>
    </p:spTree>
    <p:extLst>
      <p:ext uri="{BB962C8B-B14F-4D97-AF65-F5344CB8AC3E}">
        <p14:creationId xmlns:p14="http://schemas.microsoft.com/office/powerpoint/2010/main" val="364510170"/>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3" descr="Facebook-ic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3913" y="1014413"/>
            <a:ext cx="681037"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4" name="Picture 4" descr="Google-plus-ic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3913" y="2000250"/>
            <a:ext cx="696912"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5" name="Picture 5" descr="Twitter-icon.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3913" y="2998788"/>
            <a:ext cx="681037"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6" name="Picture 6" descr="Pinterest-icon.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3913" y="4003675"/>
            <a:ext cx="681037"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extLst>
              <p:ext uri="{D42A27DB-BD31-4B8C-83A1-F6EECF244321}">
                <p14:modId xmlns:p14="http://schemas.microsoft.com/office/powerpoint/2010/main" val="3069686858"/>
              </p:ext>
            </p:extLst>
          </p:nvPr>
        </p:nvGraphicFramePr>
        <p:xfrm>
          <a:off x="1651000" y="533400"/>
          <a:ext cx="6731001" cy="5303838"/>
        </p:xfrm>
        <a:graphic>
          <a:graphicData uri="http://schemas.openxmlformats.org/drawingml/2006/table">
            <a:tbl>
              <a:tblPr firstRow="1" bandRow="1">
                <a:tableStyleId>{2D5ABB26-0587-4C30-8999-92F81FD0307C}</a:tableStyleId>
              </a:tblPr>
              <a:tblGrid>
                <a:gridCol w="2243667"/>
                <a:gridCol w="2243667"/>
                <a:gridCol w="2243667"/>
              </a:tblGrid>
              <a:tr h="5303838">
                <a:tc>
                  <a:txBody>
                    <a:bodyPr/>
                    <a:lstStyle/>
                    <a:p>
                      <a:r>
                        <a:rPr lang="en-US" sz="1800" b="1" dirty="0" smtClean="0">
                          <a:solidFill>
                            <a:schemeClr val="tx1"/>
                          </a:solidFill>
                        </a:rPr>
                        <a:t>Landis PR</a:t>
                      </a:r>
                    </a:p>
                    <a:p>
                      <a:endParaRPr lang="en-US" sz="1800" dirty="0" smtClean="0">
                        <a:solidFill>
                          <a:schemeClr val="tx1"/>
                        </a:solidFill>
                      </a:endParaRPr>
                    </a:p>
                    <a:p>
                      <a:r>
                        <a:rPr lang="en-US" sz="1800" dirty="0" smtClean="0">
                          <a:solidFill>
                            <a:schemeClr val="tx1"/>
                          </a:solidFill>
                        </a:rPr>
                        <a:t>812 likes</a:t>
                      </a:r>
                    </a:p>
                    <a:p>
                      <a:r>
                        <a:rPr lang="en-US" sz="1200" dirty="0" smtClean="0">
                          <a:solidFill>
                            <a:schemeClr val="tx1"/>
                          </a:solidFill>
                        </a:rPr>
                        <a:t>12 talking about</a:t>
                      </a:r>
                      <a:br>
                        <a:rPr lang="en-US" sz="1200" dirty="0" smtClean="0">
                          <a:solidFill>
                            <a:schemeClr val="tx1"/>
                          </a:solidFill>
                        </a:rPr>
                      </a:br>
                      <a:r>
                        <a:rPr lang="en-US" sz="1200" dirty="0" smtClean="0">
                          <a:solidFill>
                            <a:schemeClr val="tx1"/>
                          </a:solidFill>
                        </a:rPr>
                        <a:t>1.48%</a:t>
                      </a:r>
                      <a:r>
                        <a:rPr lang="en-US" sz="1200" baseline="0" dirty="0" smtClean="0">
                          <a:solidFill>
                            <a:schemeClr val="tx1"/>
                          </a:solidFill>
                        </a:rPr>
                        <a:t> engagement rate</a:t>
                      </a:r>
                      <a:endParaRPr lang="en-US" sz="1200" dirty="0" smtClean="0">
                        <a:solidFill>
                          <a:schemeClr val="tx1"/>
                        </a:solidFill>
                      </a:endParaRPr>
                    </a:p>
                    <a:p>
                      <a:endParaRPr lang="en-US" sz="1800" dirty="0" smtClean="0">
                        <a:solidFill>
                          <a:schemeClr val="tx1"/>
                        </a:solidFill>
                      </a:endParaRPr>
                    </a:p>
                    <a:p>
                      <a:endParaRPr lang="en-US" sz="1800" dirty="0" smtClean="0">
                        <a:solidFill>
                          <a:schemeClr val="tx1"/>
                        </a:solidFill>
                      </a:endParaRPr>
                    </a:p>
                    <a:p>
                      <a:r>
                        <a:rPr lang="en-US" sz="1800" dirty="0" smtClean="0">
                          <a:solidFill>
                            <a:schemeClr val="tx1"/>
                          </a:solidFill>
                        </a:rPr>
                        <a:t>269 followers</a:t>
                      </a:r>
                    </a:p>
                    <a:p>
                      <a:endParaRPr lang="en-US" sz="1800" dirty="0" smtClean="0">
                        <a:solidFill>
                          <a:schemeClr val="tx1"/>
                        </a:solidFill>
                      </a:endParaRPr>
                    </a:p>
                    <a:p>
                      <a:endParaRPr lang="en-US" sz="1800" dirty="0" smtClean="0">
                        <a:solidFill>
                          <a:schemeClr val="tx1"/>
                        </a:solidFill>
                      </a:endParaRPr>
                    </a:p>
                    <a:p>
                      <a:r>
                        <a:rPr lang="en-US" sz="1800" dirty="0" smtClean="0">
                          <a:solidFill>
                            <a:schemeClr val="tx1"/>
                          </a:solidFill>
                        </a:rPr>
                        <a:t>2,823 followers</a:t>
                      </a:r>
                    </a:p>
                    <a:p>
                      <a:endParaRPr lang="en-US" sz="1800" dirty="0" smtClean="0">
                        <a:solidFill>
                          <a:schemeClr val="tx1"/>
                        </a:solidFill>
                      </a:endParaRPr>
                    </a:p>
                    <a:p>
                      <a:endParaRPr lang="en-US" sz="1800" dirty="0" smtClean="0">
                        <a:solidFill>
                          <a:schemeClr val="tx1"/>
                        </a:solidFill>
                      </a:endParaRPr>
                    </a:p>
                    <a:p>
                      <a:endParaRPr lang="en-US" sz="1800" dirty="0" smtClean="0">
                        <a:solidFill>
                          <a:schemeClr val="tx1"/>
                        </a:solidFill>
                      </a:endParaRPr>
                    </a:p>
                    <a:p>
                      <a:r>
                        <a:rPr lang="en-US" sz="1800" dirty="0" smtClean="0">
                          <a:solidFill>
                            <a:schemeClr val="tx1"/>
                          </a:solidFill>
                        </a:rPr>
                        <a:t>130 followers</a:t>
                      </a:r>
                    </a:p>
                    <a:p>
                      <a:endParaRPr lang="en-US" sz="1800" dirty="0" smtClean="0">
                        <a:solidFill>
                          <a:schemeClr val="tx1"/>
                        </a:solidFill>
                      </a:endParaRPr>
                    </a:p>
                    <a:p>
                      <a:endParaRPr lang="en-US" sz="1800" dirty="0" smtClean="0">
                        <a:solidFill>
                          <a:schemeClr val="tx1"/>
                        </a:solidFill>
                      </a:endParaRPr>
                    </a:p>
                    <a:p>
                      <a:r>
                        <a:rPr lang="en-US" sz="1800" dirty="0" smtClean="0">
                          <a:solidFill>
                            <a:schemeClr val="tx1"/>
                          </a:solidFill>
                        </a:rPr>
                        <a:t>280 followers</a:t>
                      </a:r>
                    </a:p>
                    <a:p>
                      <a:endParaRPr lang="en-US" sz="1800" dirty="0">
                        <a:solidFill>
                          <a:schemeClr val="tx1"/>
                        </a:solidFill>
                      </a:endParaRPr>
                    </a:p>
                  </a:txBody>
                  <a:tcPr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b="1" dirty="0" err="1" smtClean="0">
                          <a:solidFill>
                            <a:schemeClr val="tx1"/>
                          </a:solidFill>
                        </a:rPr>
                        <a:t>O’Dwyer’s</a:t>
                      </a:r>
                      <a:endParaRPr lang="en-US" sz="1800" b="1" dirty="0" smtClean="0">
                        <a:solidFill>
                          <a:schemeClr val="tx1"/>
                        </a:solidFill>
                      </a:endParaRPr>
                    </a:p>
                    <a:p>
                      <a:endParaRPr lang="en-US" sz="1800" dirty="0" smtClean="0">
                        <a:solidFill>
                          <a:schemeClr val="tx1"/>
                        </a:solidFill>
                      </a:endParaRPr>
                    </a:p>
                    <a:p>
                      <a:r>
                        <a:rPr lang="en-US" sz="1800" dirty="0" smtClean="0">
                          <a:solidFill>
                            <a:schemeClr val="tx1"/>
                          </a:solidFill>
                        </a:rPr>
                        <a:t>1,413</a:t>
                      </a:r>
                      <a:r>
                        <a:rPr lang="en-US" sz="1800" baseline="0" dirty="0" smtClean="0">
                          <a:solidFill>
                            <a:schemeClr val="tx1"/>
                          </a:solidFill>
                        </a:rPr>
                        <a:t> likes</a:t>
                      </a:r>
                      <a:br>
                        <a:rPr lang="en-US" sz="1800" baseline="0" dirty="0" smtClean="0">
                          <a:solidFill>
                            <a:schemeClr val="tx1"/>
                          </a:solidFill>
                        </a:rPr>
                      </a:br>
                      <a:r>
                        <a:rPr lang="en-US" sz="1400" baseline="0" dirty="0" smtClean="0">
                          <a:solidFill>
                            <a:schemeClr val="tx1"/>
                          </a:solidFill>
                        </a:rPr>
                        <a:t>1 talking about</a:t>
                      </a:r>
                      <a:endParaRPr lang="en-US" sz="1800" baseline="0" dirty="0" smtClean="0">
                        <a:solidFill>
                          <a:schemeClr val="tx1"/>
                        </a:solidFill>
                      </a:endParaRPr>
                    </a:p>
                    <a:p>
                      <a:r>
                        <a:rPr lang="en-US" sz="1200" baseline="0" dirty="0" smtClean="0">
                          <a:solidFill>
                            <a:schemeClr val="tx1"/>
                          </a:solidFill>
                        </a:rPr>
                        <a:t>0.07% engagement rate</a:t>
                      </a:r>
                    </a:p>
                    <a:p>
                      <a:endParaRPr lang="en-US" sz="1800" baseline="0" dirty="0" smtClean="0">
                        <a:solidFill>
                          <a:schemeClr val="tx1"/>
                        </a:solidFill>
                      </a:endParaRPr>
                    </a:p>
                    <a:p>
                      <a:endParaRPr lang="en-US" sz="1800" baseline="0" dirty="0" smtClean="0">
                        <a:solidFill>
                          <a:schemeClr val="tx1"/>
                        </a:solidFill>
                      </a:endParaRPr>
                    </a:p>
                    <a:p>
                      <a:r>
                        <a:rPr lang="en-US" sz="1800" baseline="0" dirty="0" smtClean="0">
                          <a:solidFill>
                            <a:schemeClr val="tx1"/>
                          </a:solidFill>
                        </a:rPr>
                        <a:t>No icon</a:t>
                      </a:r>
                    </a:p>
                    <a:p>
                      <a:endParaRPr lang="en-US" sz="1800" baseline="0" dirty="0" smtClean="0">
                        <a:solidFill>
                          <a:schemeClr val="tx1"/>
                        </a:solidFill>
                      </a:endParaRPr>
                    </a:p>
                    <a:p>
                      <a:endParaRPr lang="en-US" sz="1800" baseline="0" dirty="0" smtClean="0">
                        <a:solidFill>
                          <a:schemeClr val="tx1"/>
                        </a:solidFill>
                      </a:endParaRPr>
                    </a:p>
                    <a:p>
                      <a:r>
                        <a:rPr lang="en-US" sz="1800" dirty="0" smtClean="0">
                          <a:solidFill>
                            <a:schemeClr val="tx1"/>
                          </a:solidFill>
                        </a:rPr>
                        <a:t>12,589</a:t>
                      </a:r>
                      <a:r>
                        <a:rPr lang="en-US" sz="1800" baseline="0" dirty="0" smtClean="0">
                          <a:solidFill>
                            <a:schemeClr val="tx1"/>
                          </a:solidFill>
                        </a:rPr>
                        <a:t> followers</a:t>
                      </a:r>
                    </a:p>
                    <a:p>
                      <a:endParaRPr lang="en-US" sz="1800" baseline="0" dirty="0" smtClean="0">
                        <a:solidFill>
                          <a:schemeClr val="tx1"/>
                        </a:solidFill>
                      </a:endParaRPr>
                    </a:p>
                    <a:p>
                      <a:endParaRPr lang="en-US" sz="1800" baseline="0" dirty="0" smtClean="0">
                        <a:solidFill>
                          <a:schemeClr val="tx1"/>
                        </a:solidFill>
                      </a:endParaRPr>
                    </a:p>
                    <a:p>
                      <a:endParaRPr lang="en-US" sz="1800" baseline="0" dirty="0" smtClean="0">
                        <a:solidFill>
                          <a:schemeClr val="tx1"/>
                        </a:solidFill>
                      </a:endParaRPr>
                    </a:p>
                    <a:p>
                      <a:r>
                        <a:rPr lang="en-US" sz="1800" baseline="0" dirty="0" smtClean="0">
                          <a:solidFill>
                            <a:schemeClr val="tx1"/>
                          </a:solidFill>
                        </a:rPr>
                        <a:t>No icon</a:t>
                      </a:r>
                    </a:p>
                    <a:p>
                      <a:endParaRPr lang="en-US" sz="1800" dirty="0" smtClean="0">
                        <a:solidFill>
                          <a:schemeClr val="tx1"/>
                        </a:solidFill>
                      </a:endParaRPr>
                    </a:p>
                    <a:p>
                      <a:endParaRPr lang="en-US" sz="1800" dirty="0" smtClean="0">
                        <a:solidFill>
                          <a:schemeClr val="tx1"/>
                        </a:solidFill>
                      </a:endParaRPr>
                    </a:p>
                    <a:p>
                      <a:r>
                        <a:rPr lang="en-US" sz="1800" dirty="0" smtClean="0">
                          <a:solidFill>
                            <a:schemeClr val="tx1"/>
                          </a:solidFill>
                        </a:rPr>
                        <a:t>No icon</a:t>
                      </a:r>
                      <a:endParaRPr lang="en-US" sz="1800" dirty="0">
                        <a:solidFill>
                          <a:schemeClr val="tx1"/>
                        </a:solidFill>
                      </a:endParaRPr>
                    </a:p>
                  </a:txBody>
                  <a:tcPr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800" b="1" dirty="0" err="1" smtClean="0">
                          <a:solidFill>
                            <a:schemeClr val="tx1"/>
                          </a:solidFill>
                        </a:rPr>
                        <a:t>LaunchSquad</a:t>
                      </a:r>
                      <a:endParaRPr lang="en-US" sz="1800" b="1" dirty="0" smtClean="0">
                        <a:solidFill>
                          <a:schemeClr val="tx1"/>
                        </a:solidFill>
                      </a:endParaRPr>
                    </a:p>
                    <a:p>
                      <a:endParaRPr lang="en-US" sz="1800" dirty="0" smtClean="0">
                        <a:solidFill>
                          <a:schemeClr val="tx1"/>
                        </a:solidFill>
                      </a:endParaRPr>
                    </a:p>
                    <a:p>
                      <a:r>
                        <a:rPr lang="en-US" sz="1800" dirty="0" smtClean="0">
                          <a:solidFill>
                            <a:schemeClr val="tx1"/>
                          </a:solidFill>
                        </a:rPr>
                        <a:t>1,521likes</a:t>
                      </a:r>
                    </a:p>
                    <a:p>
                      <a:r>
                        <a:rPr lang="en-US" sz="1200" dirty="0" smtClean="0">
                          <a:solidFill>
                            <a:schemeClr val="tx1"/>
                          </a:solidFill>
                        </a:rPr>
                        <a:t>5</a:t>
                      </a:r>
                      <a:r>
                        <a:rPr lang="en-US" sz="1200" baseline="0" dirty="0" smtClean="0">
                          <a:solidFill>
                            <a:schemeClr val="tx1"/>
                          </a:solidFill>
                        </a:rPr>
                        <a:t> talking about</a:t>
                      </a:r>
                      <a:br>
                        <a:rPr lang="en-US" sz="1200" baseline="0" dirty="0" smtClean="0">
                          <a:solidFill>
                            <a:schemeClr val="tx1"/>
                          </a:solidFill>
                        </a:rPr>
                      </a:br>
                      <a:r>
                        <a:rPr lang="en-US" sz="1200" baseline="0" dirty="0" smtClean="0">
                          <a:solidFill>
                            <a:schemeClr val="tx1"/>
                          </a:solidFill>
                        </a:rPr>
                        <a:t>0.33% engagement rate</a:t>
                      </a:r>
                    </a:p>
                    <a:p>
                      <a:endParaRPr lang="en-US" sz="1800" baseline="0" dirty="0" smtClean="0">
                        <a:solidFill>
                          <a:schemeClr val="tx1"/>
                        </a:solidFill>
                      </a:endParaRPr>
                    </a:p>
                    <a:p>
                      <a:endParaRPr lang="en-US" sz="1800" baseline="0" dirty="0" smtClean="0">
                        <a:solidFill>
                          <a:schemeClr val="tx1"/>
                        </a:solidFill>
                      </a:endParaRPr>
                    </a:p>
                    <a:p>
                      <a:r>
                        <a:rPr lang="en-US" sz="1800" baseline="0" dirty="0" smtClean="0">
                          <a:solidFill>
                            <a:schemeClr val="tx1"/>
                          </a:solidFill>
                        </a:rPr>
                        <a:t>No icon</a:t>
                      </a:r>
                    </a:p>
                    <a:p>
                      <a:endParaRPr lang="en-US" sz="1800" baseline="0" dirty="0" smtClean="0">
                        <a:solidFill>
                          <a:schemeClr val="tx1"/>
                        </a:solidFill>
                      </a:endParaRPr>
                    </a:p>
                    <a:p>
                      <a:endParaRPr lang="en-US" sz="1800" baseline="0" dirty="0" smtClean="0">
                        <a:solidFill>
                          <a:schemeClr val="tx1"/>
                        </a:solidFill>
                      </a:endParaRPr>
                    </a:p>
                    <a:p>
                      <a:r>
                        <a:rPr lang="en-US" sz="1800" dirty="0" smtClean="0">
                          <a:solidFill>
                            <a:schemeClr val="tx1"/>
                          </a:solidFill>
                        </a:rPr>
                        <a:t>4,057 followers</a:t>
                      </a:r>
                    </a:p>
                    <a:p>
                      <a:endParaRPr lang="en-US" sz="1800" dirty="0" smtClean="0">
                        <a:solidFill>
                          <a:schemeClr val="tx1"/>
                        </a:solidFill>
                      </a:endParaRPr>
                    </a:p>
                    <a:p>
                      <a:endParaRPr lang="en-US" sz="1800" dirty="0" smtClean="0">
                        <a:solidFill>
                          <a:schemeClr val="tx1"/>
                        </a:solidFill>
                      </a:endParaRPr>
                    </a:p>
                    <a:p>
                      <a:endParaRPr lang="en-US" sz="1800" dirty="0" smtClean="0">
                        <a:solidFill>
                          <a:schemeClr val="tx1"/>
                        </a:solidFill>
                      </a:endParaRPr>
                    </a:p>
                    <a:p>
                      <a:r>
                        <a:rPr lang="en-US" sz="1800" dirty="0" smtClean="0">
                          <a:solidFill>
                            <a:schemeClr val="tx1"/>
                          </a:solidFill>
                        </a:rPr>
                        <a:t>No Icon</a:t>
                      </a:r>
                      <a:endParaRPr lang="en-US" sz="1800" baseline="0" dirty="0" smtClean="0">
                        <a:solidFill>
                          <a:schemeClr val="tx1"/>
                        </a:solidFill>
                      </a:endParaRPr>
                    </a:p>
                    <a:p>
                      <a:endParaRPr lang="en-US" sz="1800" baseline="0" dirty="0" smtClean="0">
                        <a:solidFill>
                          <a:schemeClr val="tx1"/>
                        </a:solidFill>
                      </a:endParaRPr>
                    </a:p>
                    <a:p>
                      <a:endParaRPr lang="en-US" sz="1800" baseline="0" dirty="0" smtClean="0">
                        <a:solidFill>
                          <a:schemeClr val="tx1"/>
                        </a:solidFill>
                      </a:endParaRPr>
                    </a:p>
                    <a:p>
                      <a:r>
                        <a:rPr lang="en-US" sz="1800" baseline="0" dirty="0" smtClean="0">
                          <a:solidFill>
                            <a:schemeClr val="tx1"/>
                          </a:solidFill>
                        </a:rPr>
                        <a:t>1,009 followers</a:t>
                      </a:r>
                      <a:endParaRPr lang="en-US" sz="1800" dirty="0" smtClean="0">
                        <a:solidFill>
                          <a:schemeClr val="tx1"/>
                        </a:solidFill>
                      </a:endParaRPr>
                    </a:p>
                    <a:p>
                      <a:endParaRPr lang="en-US" sz="1800" dirty="0">
                        <a:solidFill>
                          <a:schemeClr val="tx1"/>
                        </a:solidFill>
                      </a:endParaRPr>
                    </a:p>
                  </a:txBody>
                  <a:tcPr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pic>
        <p:nvPicPr>
          <p:cNvPr id="2" name="Picture 1" descr="ig-icon.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4918075"/>
            <a:ext cx="609600" cy="609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n-US" dirty="0" smtClean="0"/>
              <a:t>7. Social Media Distribution</a:t>
            </a:r>
          </a:p>
        </p:txBody>
      </p:sp>
      <p:sp>
        <p:nvSpPr>
          <p:cNvPr id="3" name="Rectangle 3"/>
          <p:cNvSpPr txBox="1">
            <a:spLocks noChangeArrowheads="1"/>
          </p:cNvSpPr>
          <p:nvPr/>
        </p:nvSpPr>
        <p:spPr bwMode="auto">
          <a:xfrm>
            <a:off x="685800" y="1981200"/>
            <a:ext cx="716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514350" indent="-514350" eaLnBrk="1" hangingPunct="1">
              <a:buFont typeface="+mj-lt"/>
              <a:buAutoNum type="alphaLcPeriod"/>
              <a:defRPr/>
            </a:pPr>
            <a:r>
              <a:rPr lang="en-US" sz="2400" dirty="0" smtClean="0">
                <a:latin typeface="Century Gothic"/>
                <a:cs typeface="Century Gothic"/>
              </a:rPr>
              <a:t>Social sharing and social bookmarking</a:t>
            </a:r>
          </a:p>
          <a:p>
            <a:pPr marL="514350" indent="-514350" eaLnBrk="1" hangingPunct="1">
              <a:buFont typeface="+mj-lt"/>
              <a:buAutoNum type="alphaLcPeriod"/>
              <a:defRPr/>
            </a:pPr>
            <a:r>
              <a:rPr lang="en-US" sz="2400" dirty="0" smtClean="0">
                <a:latin typeface="Century Gothic"/>
                <a:cs typeface="Century Gothic"/>
              </a:rPr>
              <a:t>Help, don’t sell</a:t>
            </a:r>
          </a:p>
          <a:p>
            <a:pPr marL="0" indent="0" eaLnBrk="1" hangingPunct="1">
              <a:buNone/>
              <a:defRPr/>
            </a:pPr>
            <a:r>
              <a:rPr lang="en-US" sz="2400" dirty="0" smtClean="0">
                <a:latin typeface="Century Gothic"/>
                <a:cs typeface="Century Gothic"/>
              </a:rPr>
              <a:t>c.   Is it shareable?</a:t>
            </a:r>
          </a:p>
        </p:txBody>
      </p:sp>
    </p:spTree>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pPr eaLnBrk="1" hangingPunct="1">
              <a:defRPr/>
            </a:pPr>
            <a:r>
              <a:rPr lang="en-US" smtClean="0"/>
              <a:t>Plan for Success:</a:t>
            </a:r>
            <a:br>
              <a:rPr lang="en-US" smtClean="0"/>
            </a:br>
            <a:r>
              <a:rPr lang="en-US" smtClean="0"/>
              <a:t>Measure, Monitor and Monitize</a:t>
            </a:r>
          </a:p>
        </p:txBody>
      </p:sp>
      <p:sp>
        <p:nvSpPr>
          <p:cNvPr id="196611" name="Rectangle 3"/>
          <p:cNvSpPr>
            <a:spLocks noGrp="1" noChangeArrowheads="1"/>
          </p:cNvSpPr>
          <p:nvPr>
            <p:ph type="body" idx="1"/>
          </p:nvPr>
        </p:nvSpPr>
        <p:spPr>
          <a:xfrm>
            <a:off x="685800" y="1981200"/>
            <a:ext cx="7086600" cy="3886200"/>
          </a:xfrm>
        </p:spPr>
        <p:txBody>
          <a:bodyPr/>
          <a:lstStyle/>
          <a:p>
            <a:pPr marL="0" indent="0" eaLnBrk="1" hangingPunct="1">
              <a:lnSpc>
                <a:spcPct val="90000"/>
              </a:lnSpc>
              <a:buFontTx/>
              <a:buNone/>
              <a:defRPr/>
            </a:pPr>
            <a:r>
              <a:rPr lang="en-US" sz="2400" b="1" dirty="0" smtClean="0">
                <a:cs typeface="Times New Roman" charset="0"/>
              </a:rPr>
              <a:t>Analytics</a:t>
            </a:r>
          </a:p>
          <a:p>
            <a:pPr lvl="1" eaLnBrk="1" hangingPunct="1">
              <a:lnSpc>
                <a:spcPct val="90000"/>
              </a:lnSpc>
              <a:defRPr/>
            </a:pPr>
            <a:r>
              <a:rPr lang="en-US" sz="2000" dirty="0" smtClean="0">
                <a:ea typeface="ＭＳ Ｐゴシック" charset="0"/>
                <a:cs typeface="Times New Roman" charset="0"/>
              </a:rPr>
              <a:t>To improve you must measure</a:t>
            </a:r>
          </a:p>
          <a:p>
            <a:pPr lvl="1" eaLnBrk="1" hangingPunct="1">
              <a:lnSpc>
                <a:spcPct val="90000"/>
              </a:lnSpc>
              <a:defRPr/>
            </a:pPr>
            <a:r>
              <a:rPr lang="en-US" sz="2000" dirty="0" smtClean="0">
                <a:ea typeface="ＭＳ Ｐゴシック" charset="0"/>
                <a:cs typeface="Times New Roman" charset="0"/>
              </a:rPr>
              <a:t>The process is ongoing</a:t>
            </a:r>
          </a:p>
          <a:p>
            <a:pPr lvl="1" eaLnBrk="1" hangingPunct="1">
              <a:lnSpc>
                <a:spcPct val="90000"/>
              </a:lnSpc>
              <a:defRPr/>
            </a:pPr>
            <a:r>
              <a:rPr lang="en-US" sz="2000" dirty="0" smtClean="0">
                <a:ea typeface="ＭＳ Ｐゴシック" charset="0"/>
                <a:cs typeface="Times New Roman" charset="0"/>
              </a:rPr>
              <a:t>Monitor at least monthly </a:t>
            </a:r>
            <a:r>
              <a:rPr lang="en-US" sz="2000" dirty="0" smtClean="0">
                <a:ea typeface="ＭＳ Ｐゴシック" charset="0"/>
                <a:cs typeface="Times New Roman" charset="0"/>
                <a:hlinkClick r:id="rId3"/>
              </a:rPr>
              <a:t>http://analytics.google.com</a:t>
            </a:r>
            <a:endParaRPr lang="en-US" sz="2000" dirty="0" smtClean="0">
              <a:ea typeface="ＭＳ Ｐゴシック" charset="0"/>
              <a:cs typeface="Times New Roman" charset="0"/>
            </a:endParaRPr>
          </a:p>
          <a:p>
            <a:pPr lvl="1" eaLnBrk="1" hangingPunct="1">
              <a:lnSpc>
                <a:spcPct val="90000"/>
              </a:lnSpc>
              <a:defRPr/>
            </a:pPr>
            <a:r>
              <a:rPr lang="en-US" sz="2000" dirty="0" smtClean="0">
                <a:ea typeface="ＭＳ Ｐゴシック" charset="0"/>
                <a:cs typeface="Times New Roman" charset="0"/>
              </a:rPr>
              <a:t>View and decide based on changes in:</a:t>
            </a:r>
          </a:p>
          <a:p>
            <a:pPr lvl="2" eaLnBrk="1" hangingPunct="1">
              <a:lnSpc>
                <a:spcPct val="90000"/>
              </a:lnSpc>
              <a:defRPr/>
            </a:pPr>
            <a:r>
              <a:rPr lang="en-US" sz="1800" dirty="0" smtClean="0">
                <a:ea typeface="ＭＳ Ｐゴシック" charset="0"/>
                <a:cs typeface="Times New Roman" charset="0"/>
              </a:rPr>
              <a:t>Number of visits</a:t>
            </a:r>
          </a:p>
          <a:p>
            <a:pPr lvl="2" eaLnBrk="1" hangingPunct="1">
              <a:lnSpc>
                <a:spcPct val="90000"/>
              </a:lnSpc>
              <a:defRPr/>
            </a:pPr>
            <a:r>
              <a:rPr lang="en-US" sz="1800" dirty="0" smtClean="0">
                <a:ea typeface="ＭＳ Ｐゴシック" charset="0"/>
                <a:cs typeface="Times New Roman" charset="0"/>
              </a:rPr>
              <a:t>Average length of  time spent</a:t>
            </a:r>
          </a:p>
          <a:p>
            <a:pPr lvl="2" eaLnBrk="1" hangingPunct="1">
              <a:lnSpc>
                <a:spcPct val="90000"/>
              </a:lnSpc>
              <a:defRPr/>
            </a:pPr>
            <a:r>
              <a:rPr lang="en-US" sz="1800" dirty="0" smtClean="0">
                <a:ea typeface="ＭＳ Ｐゴシック" charset="0"/>
                <a:cs typeface="Times New Roman" charset="0"/>
              </a:rPr>
              <a:t>Top visited pages</a:t>
            </a:r>
          </a:p>
          <a:p>
            <a:pPr lvl="2" eaLnBrk="1" hangingPunct="1">
              <a:lnSpc>
                <a:spcPct val="90000"/>
              </a:lnSpc>
              <a:defRPr/>
            </a:pPr>
            <a:r>
              <a:rPr lang="en-US" sz="1800" dirty="0" smtClean="0">
                <a:ea typeface="ＭＳ Ｐゴシック" charset="0"/>
                <a:cs typeface="Times New Roman" charset="0"/>
              </a:rPr>
              <a:t>Referring sites</a:t>
            </a:r>
          </a:p>
          <a:p>
            <a:pPr lvl="2" eaLnBrk="1" hangingPunct="1">
              <a:lnSpc>
                <a:spcPct val="90000"/>
              </a:lnSpc>
              <a:defRPr/>
            </a:pPr>
            <a:r>
              <a:rPr lang="en-US" sz="1800" dirty="0" smtClean="0">
                <a:ea typeface="ＭＳ Ｐゴシック" charset="0"/>
                <a:cs typeface="Times New Roman" charset="0"/>
              </a:rPr>
              <a:t>Top keyword phrases</a:t>
            </a:r>
          </a:p>
          <a:p>
            <a:pPr lvl="2" eaLnBrk="1" hangingPunct="1">
              <a:lnSpc>
                <a:spcPct val="90000"/>
              </a:lnSpc>
              <a:defRPr/>
            </a:pPr>
            <a:r>
              <a:rPr lang="en-US" sz="1800" dirty="0" smtClean="0">
                <a:ea typeface="ＭＳ Ｐゴシック" charset="0"/>
                <a:cs typeface="Times New Roman" charset="0"/>
              </a:rPr>
              <a:t>Search engine traffic </a:t>
            </a:r>
          </a:p>
        </p:txBody>
      </p:sp>
    </p:spTree>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pPr eaLnBrk="1" hangingPunct="1">
              <a:defRPr/>
            </a:pPr>
            <a:r>
              <a:rPr lang="en-US" smtClean="0"/>
              <a:t>Plan for Success:</a:t>
            </a:r>
            <a:br>
              <a:rPr lang="en-US" smtClean="0"/>
            </a:br>
            <a:r>
              <a:rPr lang="en-US" smtClean="0"/>
              <a:t>Measure, Monitor and Monitize</a:t>
            </a:r>
          </a:p>
        </p:txBody>
      </p:sp>
      <p:pic>
        <p:nvPicPr>
          <p:cNvPr id="4" name="Picture 3" descr="Screen Shot 2016-07-23 at 5.33.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828800"/>
            <a:ext cx="7086600" cy="3717122"/>
          </a:xfrm>
          <a:prstGeom prst="rect">
            <a:avLst/>
          </a:prstGeom>
        </p:spPr>
      </p:pic>
    </p:spTree>
    <p:extLst>
      <p:ext uri="{BB962C8B-B14F-4D97-AF65-F5344CB8AC3E}">
        <p14:creationId xmlns:p14="http://schemas.microsoft.com/office/powerpoint/2010/main" val="1740077071"/>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pPr eaLnBrk="1" hangingPunct="1">
              <a:defRPr/>
            </a:pPr>
            <a:r>
              <a:rPr lang="en-US" dirty="0" smtClean="0"/>
              <a:t>Social is just a small fraction of website traffic sources</a:t>
            </a:r>
          </a:p>
        </p:txBody>
      </p:sp>
      <p:pic>
        <p:nvPicPr>
          <p:cNvPr id="2" name="Picture 1" descr="Screen Shot 2016-07-23 at 5.32.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752600"/>
            <a:ext cx="7772400" cy="4018745"/>
          </a:xfrm>
          <a:prstGeom prst="rect">
            <a:avLst/>
          </a:prstGeom>
        </p:spPr>
      </p:pic>
    </p:spTree>
    <p:extLst>
      <p:ext uri="{BB962C8B-B14F-4D97-AF65-F5344CB8AC3E}">
        <p14:creationId xmlns:p14="http://schemas.microsoft.com/office/powerpoint/2010/main" val="409730483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3" descr="IMG_0834-225x30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7850" y="915988"/>
            <a:ext cx="3452813" cy="460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 name="Picture 4" descr="marketing-la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9525" y="2076450"/>
            <a:ext cx="44958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defRPr/>
            </a:pPr>
            <a:r>
              <a:rPr lang="en-US" dirty="0" smtClean="0"/>
              <a:t>13</a:t>
            </a:r>
            <a:endParaRPr lang="en-US" dirty="0"/>
          </a:p>
        </p:txBody>
      </p:sp>
    </p:spTree>
    <p:extLst>
      <p:ext uri="{BB962C8B-B14F-4D97-AF65-F5344CB8AC3E}">
        <p14:creationId xmlns:p14="http://schemas.microsoft.com/office/powerpoint/2010/main" val="2279230038"/>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pPr eaLnBrk="1" hangingPunct="1">
              <a:defRPr/>
            </a:pPr>
            <a:r>
              <a:rPr lang="en-US" dirty="0" smtClean="0"/>
              <a:t>Always consider Avg. Session duration and Pages/Session</a:t>
            </a:r>
          </a:p>
        </p:txBody>
      </p:sp>
      <p:pic>
        <p:nvPicPr>
          <p:cNvPr id="4" name="Picture 3" descr="Screen Shot 2016-07-23 at 5.32.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752600"/>
            <a:ext cx="7543800" cy="3975652"/>
          </a:xfrm>
          <a:prstGeom prst="rect">
            <a:avLst/>
          </a:prstGeom>
        </p:spPr>
      </p:pic>
    </p:spTree>
    <p:extLst>
      <p:ext uri="{BB962C8B-B14F-4D97-AF65-F5344CB8AC3E}">
        <p14:creationId xmlns:p14="http://schemas.microsoft.com/office/powerpoint/2010/main" val="304637124"/>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2" descr="shutterstock_10025476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676400"/>
            <a:ext cx="5116513"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pPr eaLnBrk="1" hangingPunct="1">
              <a:defRPr/>
            </a:pPr>
            <a:r>
              <a:rPr lang="en-US" dirty="0" smtClean="0"/>
              <a:t>Search and Social Checklist</a:t>
            </a:r>
          </a:p>
        </p:txBody>
      </p:sp>
      <p:sp>
        <p:nvSpPr>
          <p:cNvPr id="2" name="Content Placeholder 1"/>
          <p:cNvSpPr>
            <a:spLocks noGrp="1"/>
          </p:cNvSpPr>
          <p:nvPr>
            <p:ph idx="1"/>
          </p:nvPr>
        </p:nvSpPr>
        <p:spPr>
          <a:xfrm>
            <a:off x="685800" y="1676400"/>
            <a:ext cx="7772400" cy="4114800"/>
          </a:xfrm>
        </p:spPr>
        <p:txBody>
          <a:bodyPr/>
          <a:lstStyle/>
          <a:p>
            <a:pPr marL="0" indent="0">
              <a:buFontTx/>
              <a:buNone/>
              <a:defRPr/>
            </a:pPr>
            <a:r>
              <a:rPr lang="en-US" sz="2400" b="1" dirty="0" smtClean="0"/>
              <a:t>1. On Site Review</a:t>
            </a:r>
          </a:p>
          <a:p>
            <a:pPr>
              <a:buFont typeface="Wingdings" charset="2"/>
              <a:buChar char="q"/>
              <a:defRPr/>
            </a:pPr>
            <a:r>
              <a:rPr lang="en-US" sz="2400" dirty="0" smtClean="0"/>
              <a:t>Look at the website</a:t>
            </a:r>
          </a:p>
          <a:p>
            <a:pPr>
              <a:buFont typeface="Wingdings" charset="2"/>
              <a:buChar char="q"/>
              <a:defRPr/>
            </a:pPr>
            <a:r>
              <a:rPr lang="en-US" sz="2400" dirty="0" smtClean="0"/>
              <a:t>Make note of anything that jumps out</a:t>
            </a:r>
          </a:p>
          <a:p>
            <a:pPr lvl="1">
              <a:buFont typeface="Wingdings" charset="2"/>
              <a:buChar char="q"/>
              <a:defRPr/>
            </a:pPr>
            <a:r>
              <a:rPr lang="en-US" sz="1600" dirty="0" smtClean="0"/>
              <a:t>Call to action</a:t>
            </a:r>
          </a:p>
          <a:p>
            <a:pPr lvl="1">
              <a:buFont typeface="Wingdings" charset="2"/>
              <a:buChar char="q"/>
              <a:defRPr/>
            </a:pPr>
            <a:r>
              <a:rPr lang="en-US" sz="1600" dirty="0" smtClean="0"/>
              <a:t>Headline</a:t>
            </a:r>
          </a:p>
          <a:p>
            <a:pPr lvl="1">
              <a:buFont typeface="Wingdings" charset="2"/>
              <a:buChar char="q"/>
              <a:defRPr/>
            </a:pPr>
            <a:r>
              <a:rPr lang="en-US" sz="1600" dirty="0" smtClean="0"/>
              <a:t>Images or Video</a:t>
            </a:r>
          </a:p>
          <a:p>
            <a:pPr lvl="1">
              <a:buFont typeface="Wingdings" charset="2"/>
              <a:buChar char="q"/>
              <a:defRPr/>
            </a:pPr>
            <a:r>
              <a:rPr lang="en-US" sz="1600" dirty="0" smtClean="0"/>
              <a:t>Links</a:t>
            </a:r>
          </a:p>
          <a:p>
            <a:pPr lvl="1">
              <a:buFont typeface="Wingdings" charset="2"/>
              <a:buChar char="q"/>
              <a:defRPr/>
            </a:pPr>
            <a:r>
              <a:rPr lang="en-US" sz="1600" dirty="0" smtClean="0"/>
              <a:t>Comments</a:t>
            </a:r>
          </a:p>
          <a:p>
            <a:pPr lvl="1">
              <a:buFont typeface="Wingdings" charset="2"/>
              <a:buChar char="q"/>
              <a:defRPr/>
            </a:pPr>
            <a:r>
              <a:rPr lang="en-US" sz="1600" dirty="0" smtClean="0"/>
              <a:t>Tone or Colors</a:t>
            </a:r>
            <a:br>
              <a:rPr lang="en-US" sz="1600" dirty="0" smtClean="0"/>
            </a:br>
            <a:r>
              <a:rPr lang="en-US" sz="1400" dirty="0" smtClean="0"/>
              <a:t> </a:t>
            </a:r>
            <a:r>
              <a:rPr lang="en-US" sz="2000" dirty="0" smtClean="0"/>
              <a:t>	</a:t>
            </a:r>
          </a:p>
          <a:p>
            <a:pPr marL="0" indent="0">
              <a:buFontTx/>
              <a:buNone/>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533400"/>
            <a:ext cx="7772400" cy="4114800"/>
          </a:xfrm>
        </p:spPr>
        <p:txBody>
          <a:bodyPr/>
          <a:lstStyle/>
          <a:p>
            <a:pPr marL="0" indent="0">
              <a:buFontTx/>
              <a:buNone/>
              <a:defRPr/>
            </a:pPr>
            <a:r>
              <a:rPr lang="en-US" sz="2400" b="1" dirty="0" smtClean="0"/>
              <a:t>2. Search Engine Review</a:t>
            </a:r>
          </a:p>
          <a:p>
            <a:pPr>
              <a:buFont typeface="Wingdings" charset="2"/>
              <a:buChar char="q"/>
              <a:defRPr/>
            </a:pPr>
            <a:r>
              <a:rPr lang="en-US" sz="2400" dirty="0" smtClean="0"/>
              <a:t>Go to </a:t>
            </a:r>
            <a:r>
              <a:rPr lang="en-US" sz="2400" dirty="0" err="1" smtClean="0"/>
              <a:t>Google.com</a:t>
            </a:r>
            <a:r>
              <a:rPr lang="en-US" sz="2400" dirty="0" smtClean="0"/>
              <a:t> and enter a keyword phrase that someone might use to find your site</a:t>
            </a:r>
          </a:p>
          <a:p>
            <a:pPr>
              <a:buFont typeface="Wingdings" charset="2"/>
              <a:buChar char="q"/>
              <a:defRPr/>
            </a:pPr>
            <a:r>
              <a:rPr lang="en-US" sz="2400" dirty="0" smtClean="0"/>
              <a:t>Follow the links to the top 4 ranked sites and try to understand why they are ranking well</a:t>
            </a:r>
          </a:p>
          <a:p>
            <a:pPr>
              <a:buFont typeface="Wingdings" charset="2"/>
              <a:buChar char="q"/>
              <a:defRPr/>
            </a:pPr>
            <a:r>
              <a:rPr lang="en-US" sz="2400" dirty="0" smtClean="0"/>
              <a:t>View Source for more detail</a:t>
            </a:r>
          </a:p>
          <a:p>
            <a:pPr>
              <a:buFont typeface="Wingdings" charset="2"/>
              <a:buChar char="q"/>
              <a:defRPr/>
            </a:pPr>
            <a:r>
              <a:rPr lang="en-US" sz="2400" dirty="0" smtClean="0"/>
              <a:t>Follow any social links to see how the businesses are doing in social media</a:t>
            </a:r>
          </a:p>
          <a:p>
            <a:pPr>
              <a:buFont typeface="Wingdings" charset="2"/>
              <a:buChar char="q"/>
              <a:defRPr/>
            </a:pPr>
            <a:r>
              <a:rPr lang="en-US" sz="2400" dirty="0" smtClean="0"/>
              <a:t>Go back to your site and see if it has any of the observations you found from the highest ranking sites</a:t>
            </a:r>
          </a:p>
          <a:p>
            <a:pPr>
              <a:buFont typeface="Wingdings" charset="2"/>
              <a:buChar char="q"/>
              <a:defRPr/>
            </a:pPr>
            <a:r>
              <a:rPr lang="en-US" sz="2400" dirty="0" smtClean="0"/>
              <a:t>Make a list of missing elements or “To improve”</a:t>
            </a:r>
            <a:br>
              <a:rPr lang="en-US" sz="2400" dirty="0" smtClean="0"/>
            </a:br>
            <a:endParaRPr lang="en-US" sz="2400" dirty="0" smtClean="0"/>
          </a:p>
          <a:p>
            <a:pPr>
              <a:buFont typeface="Wingdings" charset="2"/>
              <a:buChar char="q"/>
              <a:defRPr/>
            </a:pPr>
            <a:endParaRPr lang="en-US" sz="2400" dirty="0" smtClean="0"/>
          </a:p>
          <a:p>
            <a:pPr>
              <a:buFont typeface="Wingdings" charset="2"/>
              <a:buChar char="q"/>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381000"/>
            <a:ext cx="7772400" cy="5257800"/>
          </a:xfrm>
        </p:spPr>
        <p:txBody>
          <a:bodyPr/>
          <a:lstStyle/>
          <a:p>
            <a:pPr marL="0" indent="0">
              <a:buFontTx/>
              <a:buNone/>
              <a:defRPr/>
            </a:pPr>
            <a:r>
              <a:rPr lang="en-US" sz="2400" b="1" dirty="0" smtClean="0"/>
              <a:t>3. Keyword Research</a:t>
            </a:r>
          </a:p>
          <a:p>
            <a:pPr>
              <a:buFont typeface="Wingdings" charset="2"/>
              <a:buChar char="q"/>
              <a:defRPr/>
            </a:pPr>
            <a:r>
              <a:rPr lang="en-US" sz="2400" dirty="0" smtClean="0"/>
              <a:t>Figure out which keywords are best for your site to rank for </a:t>
            </a:r>
          </a:p>
          <a:p>
            <a:pPr lvl="1">
              <a:buFont typeface="Wingdings" charset="2"/>
              <a:buChar char="q"/>
              <a:defRPr/>
            </a:pPr>
            <a:r>
              <a:rPr lang="en-US" sz="1800" dirty="0" smtClean="0"/>
              <a:t>Use Google </a:t>
            </a:r>
            <a:r>
              <a:rPr lang="en-US" sz="1800" dirty="0" err="1" smtClean="0"/>
              <a:t>AdWords</a:t>
            </a:r>
            <a:r>
              <a:rPr lang="en-US" sz="1800" dirty="0" smtClean="0"/>
              <a:t> Keyword Tool (low competition, high volume)</a:t>
            </a:r>
          </a:p>
          <a:p>
            <a:pPr lvl="1">
              <a:buFont typeface="Wingdings" charset="2"/>
              <a:buChar char="q"/>
              <a:defRPr/>
            </a:pPr>
            <a:r>
              <a:rPr lang="en-US" sz="1800" dirty="0" smtClean="0"/>
              <a:t>Distill the list down to 6 keywords to focus</a:t>
            </a:r>
          </a:p>
          <a:p>
            <a:pPr>
              <a:buFont typeface="Wingdings" charset="2"/>
              <a:buChar char="q"/>
              <a:defRPr/>
            </a:pPr>
            <a:r>
              <a:rPr lang="en-US" sz="2400" dirty="0" smtClean="0"/>
              <a:t>Figure out the ranking of your site for 6 keyword phrases</a:t>
            </a:r>
          </a:p>
          <a:p>
            <a:pPr lvl="1">
              <a:buFont typeface="Wingdings" charset="2"/>
              <a:buChar char="q"/>
              <a:defRPr/>
            </a:pPr>
            <a:r>
              <a:rPr lang="en-US" sz="1800" dirty="0" err="1" smtClean="0"/>
              <a:t>RankChecker</a:t>
            </a:r>
            <a:r>
              <a:rPr lang="en-US" sz="1800" dirty="0" smtClean="0"/>
              <a:t> Plugin Tool on Firefox</a:t>
            </a:r>
          </a:p>
          <a:p>
            <a:pPr lvl="1">
              <a:buFont typeface="Wingdings" charset="2"/>
              <a:buChar char="q"/>
              <a:defRPr/>
            </a:pPr>
            <a:r>
              <a:rPr lang="en-US" sz="1800" dirty="0" smtClean="0"/>
              <a:t>Manually</a:t>
            </a:r>
          </a:p>
          <a:p>
            <a:pPr lvl="1">
              <a:buFont typeface="Wingdings" charset="2"/>
              <a:buChar char="q"/>
              <a:defRPr/>
            </a:pPr>
            <a:r>
              <a:rPr lang="en-US" sz="1800" dirty="0" err="1" smtClean="0"/>
              <a:t>SeoMoz</a:t>
            </a:r>
            <a:r>
              <a:rPr lang="en-US" sz="1800" dirty="0" smtClean="0"/>
              <a:t> (trial)</a:t>
            </a:r>
          </a:p>
          <a:p>
            <a:pPr lvl="1">
              <a:buFont typeface="Wingdings" charset="2"/>
              <a:buChar char="q"/>
              <a:defRPr/>
            </a:pPr>
            <a:r>
              <a:rPr lang="en-US" sz="1800" dirty="0" smtClean="0"/>
              <a:t>Google Chrome Extension</a:t>
            </a:r>
            <a:endParaRPr lang="en-US" sz="2400" dirty="0" smtClean="0"/>
          </a:p>
          <a:p>
            <a:pPr>
              <a:buFont typeface="Wingdings" charset="2"/>
              <a:buChar char="q"/>
              <a:defRPr/>
            </a:pPr>
            <a:r>
              <a:rPr lang="en-US" sz="2400" dirty="0" smtClean="0"/>
              <a:t>Make a spreadsheet or note current rankings for benchmarking purposes</a:t>
            </a:r>
          </a:p>
          <a:p>
            <a:pPr marL="0" indent="0">
              <a:buFontTx/>
              <a:buNone/>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381000"/>
            <a:ext cx="7772400" cy="5257800"/>
          </a:xfrm>
        </p:spPr>
        <p:txBody>
          <a:bodyPr/>
          <a:lstStyle/>
          <a:p>
            <a:pPr marL="0" indent="0">
              <a:buFontTx/>
              <a:buNone/>
              <a:defRPr/>
            </a:pPr>
            <a:r>
              <a:rPr lang="en-US" sz="2400" b="1" dirty="0" smtClean="0"/>
              <a:t>4. Optimize</a:t>
            </a:r>
          </a:p>
          <a:p>
            <a:pPr>
              <a:buFont typeface="Wingdings" charset="2"/>
              <a:buChar char="q"/>
              <a:defRPr/>
            </a:pPr>
            <a:r>
              <a:rPr lang="en-US" sz="2400" dirty="0" smtClean="0"/>
              <a:t>Start optimizing</a:t>
            </a:r>
          </a:p>
          <a:p>
            <a:pPr lvl="1">
              <a:buFont typeface="Wingdings" charset="2"/>
              <a:buChar char="q"/>
              <a:defRPr/>
            </a:pPr>
            <a:r>
              <a:rPr lang="en-US" sz="1800" dirty="0" smtClean="0"/>
              <a:t>Title tag</a:t>
            </a:r>
          </a:p>
          <a:p>
            <a:pPr lvl="1">
              <a:buFont typeface="Wingdings" charset="2"/>
              <a:buChar char="q"/>
              <a:defRPr/>
            </a:pPr>
            <a:r>
              <a:rPr lang="en-US" sz="1800" dirty="0" smtClean="0"/>
              <a:t>Meta description</a:t>
            </a:r>
          </a:p>
          <a:p>
            <a:pPr lvl="1">
              <a:buFont typeface="Wingdings" charset="2"/>
              <a:buChar char="q"/>
              <a:defRPr/>
            </a:pPr>
            <a:r>
              <a:rPr lang="en-US" sz="1800" dirty="0" smtClean="0"/>
              <a:t>Content</a:t>
            </a:r>
          </a:p>
          <a:p>
            <a:pPr lvl="1">
              <a:buFont typeface="Wingdings" charset="2"/>
              <a:buChar char="q"/>
              <a:defRPr/>
            </a:pPr>
            <a:r>
              <a:rPr lang="en-US" sz="1800" dirty="0" smtClean="0"/>
              <a:t>Alt tags on images</a:t>
            </a:r>
          </a:p>
          <a:p>
            <a:pPr lvl="1">
              <a:buFont typeface="Wingdings" charset="2"/>
              <a:buChar char="q"/>
              <a:defRPr/>
            </a:pPr>
            <a:r>
              <a:rPr lang="en-US" sz="1800" dirty="0" smtClean="0"/>
              <a:t>Include an image</a:t>
            </a:r>
          </a:p>
          <a:p>
            <a:pPr lvl="1">
              <a:buFont typeface="Wingdings" charset="2"/>
              <a:buChar char="q"/>
              <a:defRPr/>
            </a:pPr>
            <a:r>
              <a:rPr lang="en-US" sz="1800" dirty="0" smtClean="0"/>
              <a:t>External links</a:t>
            </a:r>
          </a:p>
          <a:p>
            <a:pPr marL="457200" lvl="1" indent="0">
              <a:buFontTx/>
              <a:buNone/>
              <a:defRPr/>
            </a:pPr>
            <a:endParaRPr lang="en-US" sz="2000" b="1" dirty="0" smtClean="0"/>
          </a:p>
        </p:txBody>
      </p:sp>
    </p:spTree>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381000"/>
            <a:ext cx="7772400" cy="5257800"/>
          </a:xfrm>
        </p:spPr>
        <p:txBody>
          <a:bodyPr/>
          <a:lstStyle/>
          <a:p>
            <a:pPr marL="0" indent="0">
              <a:buFontTx/>
              <a:buNone/>
              <a:defRPr/>
            </a:pPr>
            <a:r>
              <a:rPr lang="en-US" sz="2400" b="1" dirty="0" smtClean="0"/>
              <a:t>5. Analyze</a:t>
            </a:r>
          </a:p>
          <a:p>
            <a:pPr>
              <a:buFont typeface="Wingdings" charset="2"/>
              <a:buChar char="q"/>
              <a:defRPr/>
            </a:pPr>
            <a:r>
              <a:rPr lang="en-US" sz="2400" dirty="0" smtClean="0"/>
              <a:t>Run your page through a page analyzer</a:t>
            </a:r>
          </a:p>
          <a:p>
            <a:pPr lvl="1">
              <a:buFont typeface="Wingdings" charset="2"/>
              <a:buChar char="q"/>
              <a:defRPr/>
            </a:pPr>
            <a:r>
              <a:rPr lang="en-US" sz="1800" dirty="0" smtClean="0">
                <a:hlinkClick r:id="rId3"/>
              </a:rPr>
              <a:t>http://marketinggrader.com</a:t>
            </a:r>
            <a:endParaRPr lang="en-US" sz="1800" dirty="0" smtClean="0"/>
          </a:p>
          <a:p>
            <a:pPr lvl="1">
              <a:buFont typeface="Wingdings" charset="2"/>
              <a:buChar char="q"/>
              <a:defRPr/>
            </a:pPr>
            <a:r>
              <a:rPr lang="en-US" sz="1800" dirty="0" err="1" smtClean="0"/>
              <a:t>Moz</a:t>
            </a:r>
            <a:r>
              <a:rPr lang="en-US" sz="1800" dirty="0" smtClean="0"/>
              <a:t> </a:t>
            </a:r>
            <a:r>
              <a:rPr lang="en-US" sz="1800" dirty="0" err="1" smtClean="0"/>
              <a:t>Opensite</a:t>
            </a:r>
            <a:r>
              <a:rPr lang="en-US" sz="1800" dirty="0" smtClean="0"/>
              <a:t> Explorer - </a:t>
            </a:r>
            <a:r>
              <a:rPr lang="en-US" sz="1800" dirty="0" smtClean="0">
                <a:hlinkClick r:id="rId4"/>
              </a:rPr>
              <a:t>http://www.opensiteexplorer.org/</a:t>
            </a:r>
            <a:r>
              <a:rPr lang="en-US" sz="1800" dirty="0" smtClean="0"/>
              <a:t> </a:t>
            </a:r>
          </a:p>
          <a:p>
            <a:pPr lvl="1">
              <a:buFont typeface="Wingdings" charset="2"/>
              <a:buChar char="q"/>
              <a:defRPr/>
            </a:pPr>
            <a:r>
              <a:rPr lang="en-US" sz="1800" dirty="0" err="1" smtClean="0"/>
              <a:t>SEOQuake</a:t>
            </a:r>
            <a:r>
              <a:rPr lang="en-US" sz="1800" dirty="0" smtClean="0"/>
              <a:t> – </a:t>
            </a:r>
            <a:r>
              <a:rPr lang="en-US" sz="1800" dirty="0" smtClean="0">
                <a:hlinkClick r:id="rId5"/>
              </a:rPr>
              <a:t>http://www.seoquake.com</a:t>
            </a:r>
            <a:r>
              <a:rPr lang="en-US" sz="1800" dirty="0" smtClean="0"/>
              <a:t> </a:t>
            </a:r>
          </a:p>
          <a:p>
            <a:pPr lvl="1">
              <a:buFont typeface="Wingdings" charset="2"/>
              <a:buChar char="q"/>
              <a:defRPr/>
            </a:pPr>
            <a:r>
              <a:rPr lang="en-US" sz="1800" dirty="0" smtClean="0">
                <a:hlinkClick r:id="rId6"/>
              </a:rPr>
              <a:t>http://smo.knowem.com/</a:t>
            </a:r>
            <a:r>
              <a:rPr lang="en-US" sz="1800" dirty="0" smtClean="0"/>
              <a:t> </a:t>
            </a:r>
          </a:p>
          <a:p>
            <a:pPr>
              <a:buFont typeface="Wingdings" charset="2"/>
              <a:buChar char="q"/>
              <a:defRPr/>
            </a:pPr>
            <a:r>
              <a:rPr lang="en-US" sz="2400" dirty="0" smtClean="0"/>
              <a:t>Fix any other issues found through the analyzer if/as appropriate</a:t>
            </a:r>
          </a:p>
          <a:p>
            <a:pPr marL="0" indent="0">
              <a:buFontTx/>
              <a:buNone/>
              <a:defRPr/>
            </a:pPr>
            <a:endParaRPr lang="en-US" sz="2400" dirty="0" smtClean="0"/>
          </a:p>
          <a:p>
            <a:pPr marL="0" indent="0">
              <a:buFontTx/>
              <a:buNone/>
              <a:defRPr/>
            </a:pPr>
            <a:r>
              <a:rPr lang="en-US" sz="2400" b="1" dirty="0" smtClean="0"/>
              <a:t>6. Monitor</a:t>
            </a:r>
          </a:p>
          <a:p>
            <a:pPr>
              <a:buFont typeface="Wingdings" charset="2"/>
              <a:buChar char="q"/>
              <a:defRPr/>
            </a:pPr>
            <a:r>
              <a:rPr lang="en-US" sz="2400" dirty="0" smtClean="0"/>
              <a:t>Start monitoring weekly</a:t>
            </a:r>
          </a:p>
          <a:p>
            <a:pPr>
              <a:buFont typeface="Wingdings" charset="2"/>
              <a:buChar char="q"/>
              <a:defRPr/>
            </a:pPr>
            <a:r>
              <a:rPr lang="en-US" sz="2400" dirty="0" smtClean="0"/>
              <a:t>Monitor top ranking competitors against your own site</a:t>
            </a:r>
          </a:p>
          <a:p>
            <a:pPr marL="0" indent="0">
              <a:buFontTx/>
              <a:buNone/>
              <a:defRPr/>
            </a:pPr>
            <a:endParaRPr lang="en-US" sz="2000" dirty="0" smtClean="0"/>
          </a:p>
          <a:p>
            <a:pPr>
              <a:buFont typeface="Wingdings" charset="2"/>
              <a:buChar char="q"/>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381000"/>
            <a:ext cx="7772400" cy="5257800"/>
          </a:xfrm>
        </p:spPr>
        <p:txBody>
          <a:bodyPr/>
          <a:lstStyle/>
          <a:p>
            <a:pPr marL="0" indent="0">
              <a:buFontTx/>
              <a:buNone/>
              <a:defRPr/>
            </a:pPr>
            <a:r>
              <a:rPr lang="en-US" sz="2400" b="1" dirty="0" smtClean="0"/>
              <a:t>7. Content Marketing</a:t>
            </a:r>
          </a:p>
          <a:p>
            <a:pPr>
              <a:buFont typeface="Wingdings" charset="2"/>
              <a:buChar char="q"/>
              <a:defRPr/>
            </a:pPr>
            <a:r>
              <a:rPr lang="en-US" sz="2400" dirty="0" smtClean="0"/>
              <a:t>Build your content marketing calendar and follow it</a:t>
            </a:r>
          </a:p>
          <a:p>
            <a:pPr lvl="1">
              <a:buFont typeface="Wingdings" charset="2"/>
              <a:buChar char="q"/>
              <a:defRPr/>
            </a:pPr>
            <a:r>
              <a:rPr lang="en-US" sz="2000" dirty="0" smtClean="0"/>
              <a:t>Include each social network that makes sense for reaching your target audience</a:t>
            </a:r>
          </a:p>
          <a:p>
            <a:pPr lvl="2">
              <a:buFont typeface="Wingdings" charset="2"/>
              <a:buChar char="q"/>
              <a:defRPr/>
            </a:pPr>
            <a:r>
              <a:rPr lang="en-US" sz="1600" dirty="0" smtClean="0"/>
              <a:t>Blog (your hub)</a:t>
            </a:r>
          </a:p>
          <a:p>
            <a:pPr lvl="2">
              <a:buFont typeface="Wingdings" charset="2"/>
              <a:buChar char="q"/>
              <a:defRPr/>
            </a:pPr>
            <a:r>
              <a:rPr lang="en-US" sz="1600" dirty="0" smtClean="0"/>
              <a:t>Facebook</a:t>
            </a:r>
          </a:p>
          <a:p>
            <a:pPr lvl="2">
              <a:buFont typeface="Wingdings" charset="2"/>
              <a:buChar char="q"/>
              <a:defRPr/>
            </a:pPr>
            <a:r>
              <a:rPr lang="en-US" sz="1600" dirty="0" smtClean="0"/>
              <a:t>Twitter</a:t>
            </a:r>
          </a:p>
          <a:p>
            <a:pPr lvl="2">
              <a:buFont typeface="Wingdings" charset="2"/>
              <a:buChar char="q"/>
              <a:defRPr/>
            </a:pPr>
            <a:r>
              <a:rPr lang="en-US" sz="1600" dirty="0" smtClean="0"/>
              <a:t>YouTube</a:t>
            </a:r>
          </a:p>
          <a:p>
            <a:pPr lvl="2">
              <a:buFont typeface="Wingdings" charset="2"/>
              <a:buChar char="q"/>
              <a:defRPr/>
            </a:pPr>
            <a:r>
              <a:rPr lang="en-US" sz="1600" dirty="0" smtClean="0"/>
              <a:t>LinkedIn</a:t>
            </a:r>
          </a:p>
          <a:p>
            <a:pPr lvl="2">
              <a:buFont typeface="Wingdings" charset="2"/>
              <a:buChar char="q"/>
              <a:defRPr/>
            </a:pPr>
            <a:r>
              <a:rPr lang="en-US" sz="1600" dirty="0" smtClean="0"/>
              <a:t>Google Plus</a:t>
            </a:r>
          </a:p>
          <a:p>
            <a:pPr lvl="2">
              <a:buFont typeface="Wingdings" charset="2"/>
              <a:buChar char="q"/>
              <a:defRPr/>
            </a:pPr>
            <a:r>
              <a:rPr lang="en-US" sz="1600" dirty="0" smtClean="0"/>
              <a:t>Email</a:t>
            </a:r>
          </a:p>
          <a:p>
            <a:pPr lvl="2">
              <a:buFont typeface="Wingdings" charset="2"/>
              <a:buChar char="q"/>
              <a:defRPr/>
            </a:pPr>
            <a:r>
              <a:rPr lang="en-US" sz="1600" dirty="0" smtClean="0"/>
              <a:t>Others – </a:t>
            </a:r>
            <a:r>
              <a:rPr lang="en-US" sz="1600" dirty="0" err="1" smtClean="0"/>
              <a:t>Instagram</a:t>
            </a:r>
            <a:r>
              <a:rPr lang="en-US" sz="1600" dirty="0" smtClean="0"/>
              <a:t>, </a:t>
            </a:r>
            <a:r>
              <a:rPr lang="en-US" sz="1600" dirty="0" err="1" smtClean="0"/>
              <a:t>Tumblr</a:t>
            </a:r>
            <a:r>
              <a:rPr lang="en-US" sz="1600" dirty="0" smtClean="0"/>
              <a:t>, Yelp, Flickr, </a:t>
            </a:r>
            <a:r>
              <a:rPr lang="en-US" sz="1600" dirty="0" err="1" smtClean="0"/>
              <a:t>Snapchat</a:t>
            </a:r>
            <a:r>
              <a:rPr lang="en-US" sz="1600" dirty="0" smtClean="0"/>
              <a:t>, </a:t>
            </a:r>
            <a:r>
              <a:rPr lang="en-US" sz="1600" dirty="0" err="1" smtClean="0"/>
              <a:t>Pokemon</a:t>
            </a:r>
            <a:r>
              <a:rPr lang="en-US" sz="1600" dirty="0" smtClean="0"/>
              <a:t> Go?</a:t>
            </a:r>
          </a:p>
          <a:p>
            <a:pPr lvl="1">
              <a:buFont typeface="Wingdings" charset="2"/>
              <a:buChar char="q"/>
              <a:defRPr/>
            </a:pPr>
            <a:r>
              <a:rPr lang="en-US" sz="2000" dirty="0" smtClean="0"/>
              <a:t>Schedule time to respond to tweets and social media interactions in real time</a:t>
            </a:r>
          </a:p>
          <a:p>
            <a:pPr lvl="1">
              <a:buFont typeface="Wingdings" charset="2"/>
              <a:buChar char="q"/>
              <a:defRPr/>
            </a:pPr>
            <a:r>
              <a:rPr lang="en-US" sz="2000" dirty="0" smtClean="0"/>
              <a:t>Schedule real life interactions</a:t>
            </a:r>
          </a:p>
          <a:p>
            <a:pPr marL="0" indent="0">
              <a:buFontTx/>
              <a:buNone/>
              <a:defRPr/>
            </a:pPr>
            <a:endParaRPr lang="en-US" sz="2000" dirty="0" smtClean="0"/>
          </a:p>
          <a:p>
            <a:pPr>
              <a:buFont typeface="Wingdings" charset="2"/>
              <a:buChar char="q"/>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381000"/>
            <a:ext cx="7772400" cy="5257800"/>
          </a:xfrm>
        </p:spPr>
        <p:txBody>
          <a:bodyPr/>
          <a:lstStyle/>
          <a:p>
            <a:pPr marL="0" indent="0">
              <a:buFontTx/>
              <a:buNone/>
              <a:defRPr/>
            </a:pPr>
            <a:r>
              <a:rPr lang="en-US" sz="2400" b="1" dirty="0" smtClean="0"/>
              <a:t>8. Track your marketing reach</a:t>
            </a:r>
          </a:p>
          <a:p>
            <a:pPr marL="0" indent="0">
              <a:buFontTx/>
              <a:buNone/>
              <a:defRPr/>
            </a:pPr>
            <a:endParaRPr lang="en-US" sz="2000" dirty="0" smtClean="0"/>
          </a:p>
          <a:p>
            <a:pPr>
              <a:buFont typeface="Wingdings" charset="2"/>
              <a:buChar char="q"/>
              <a:defRPr/>
            </a:pPr>
            <a:endParaRPr lang="en-US" sz="2000" dirty="0" smtClean="0"/>
          </a:p>
        </p:txBody>
      </p:sp>
      <p:pic>
        <p:nvPicPr>
          <p:cNvPr id="250882" name="Picture 2" descr="Screen Shot 2013-07-21 at 2.18.50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71575"/>
            <a:ext cx="83058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n-US" dirty="0"/>
              <a:t>8</a:t>
            </a:r>
            <a:r>
              <a:rPr lang="en-US" dirty="0" smtClean="0"/>
              <a:t>. Tools</a:t>
            </a:r>
          </a:p>
        </p:txBody>
      </p:sp>
      <p:sp>
        <p:nvSpPr>
          <p:cNvPr id="3" name="Content Placeholder 1"/>
          <p:cNvSpPr>
            <a:spLocks noGrp="1"/>
          </p:cNvSpPr>
          <p:nvPr>
            <p:ph idx="1"/>
          </p:nvPr>
        </p:nvSpPr>
        <p:spPr>
          <a:xfrm>
            <a:off x="685800" y="1676400"/>
            <a:ext cx="7772400" cy="3962400"/>
          </a:xfrm>
        </p:spPr>
        <p:txBody>
          <a:bodyPr/>
          <a:lstStyle/>
          <a:p>
            <a:pPr marL="0" indent="0">
              <a:buFontTx/>
              <a:buNone/>
              <a:defRPr/>
            </a:pPr>
            <a:endParaRPr lang="en-US" sz="2000" dirty="0" smtClean="0"/>
          </a:p>
          <a:p>
            <a:pPr>
              <a:buFont typeface="Wingdings" charset="2"/>
              <a:buChar char="q"/>
              <a:defRPr/>
            </a:pPr>
            <a:endParaRPr lang="en-US" sz="2000" dirty="0" smtClean="0"/>
          </a:p>
        </p:txBody>
      </p:sp>
      <p:sp>
        <p:nvSpPr>
          <p:cNvPr id="5" name="TextBox 4"/>
          <p:cNvSpPr txBox="1"/>
          <p:nvPr/>
        </p:nvSpPr>
        <p:spPr>
          <a:xfrm>
            <a:off x="838200" y="1371600"/>
            <a:ext cx="7315200" cy="5170488"/>
          </a:xfrm>
          <a:prstGeom prst="rect">
            <a:avLst/>
          </a:prstGeom>
          <a:noFill/>
        </p:spPr>
        <p:txBody>
          <a:bodyPr>
            <a:spAutoFit/>
          </a:bodyPr>
          <a:lstStyle/>
          <a:p>
            <a:pPr lvl="1">
              <a:defRPr/>
            </a:pPr>
            <a:r>
              <a:rPr lang="en-US" sz="1800" b="1" dirty="0">
                <a:latin typeface="Century Gothic"/>
                <a:cs typeface="Century Gothic"/>
              </a:rPr>
              <a:t>Analysis Tools</a:t>
            </a:r>
            <a:endParaRPr lang="en-US" sz="1800" b="1" dirty="0">
              <a:latin typeface="Century Gothic"/>
              <a:cs typeface="Century Gothic"/>
              <a:hlinkClick r:id="rId3"/>
            </a:endParaRPr>
          </a:p>
          <a:p>
            <a:pPr marL="742950" lvl="1" indent="-285750">
              <a:buFont typeface="Arial"/>
              <a:buChar char="•"/>
              <a:defRPr/>
            </a:pPr>
            <a:r>
              <a:rPr lang="en-US" sz="1800" dirty="0">
                <a:latin typeface="Century Gothic"/>
                <a:cs typeface="Century Gothic"/>
                <a:hlinkClick r:id="rId3"/>
              </a:rPr>
              <a:t>http://marketinggrader.com</a:t>
            </a:r>
            <a:endParaRPr lang="en-US" sz="1800" dirty="0">
              <a:latin typeface="Century Gothic"/>
              <a:cs typeface="Century Gothic"/>
            </a:endParaRPr>
          </a:p>
          <a:p>
            <a:pPr marL="742950" lvl="1" indent="-285750">
              <a:buFont typeface="Arial"/>
              <a:buChar char="•"/>
              <a:defRPr/>
            </a:pPr>
            <a:r>
              <a:rPr lang="en-US" sz="1800" dirty="0" err="1">
                <a:latin typeface="Century Gothic"/>
                <a:cs typeface="Century Gothic"/>
              </a:rPr>
              <a:t>Moz</a:t>
            </a:r>
            <a:r>
              <a:rPr lang="en-US" sz="1800" dirty="0">
                <a:latin typeface="Century Gothic"/>
                <a:cs typeface="Century Gothic"/>
              </a:rPr>
              <a:t> </a:t>
            </a:r>
            <a:r>
              <a:rPr lang="en-US" sz="1800" dirty="0" err="1">
                <a:latin typeface="Century Gothic"/>
                <a:cs typeface="Century Gothic"/>
              </a:rPr>
              <a:t>Opensite</a:t>
            </a:r>
            <a:r>
              <a:rPr lang="en-US" sz="1800" dirty="0">
                <a:latin typeface="Century Gothic"/>
                <a:cs typeface="Century Gothic"/>
              </a:rPr>
              <a:t> Explorer - </a:t>
            </a:r>
            <a:r>
              <a:rPr lang="en-US" sz="1800" dirty="0">
                <a:latin typeface="Century Gothic"/>
                <a:cs typeface="Century Gothic"/>
                <a:hlinkClick r:id="rId4"/>
              </a:rPr>
              <a:t>http://www.opensiteexplorer.org/</a:t>
            </a:r>
            <a:r>
              <a:rPr lang="en-US" sz="1800" dirty="0">
                <a:latin typeface="Century Gothic"/>
                <a:cs typeface="Century Gothic"/>
              </a:rPr>
              <a:t> </a:t>
            </a:r>
          </a:p>
          <a:p>
            <a:pPr marL="742950" lvl="1" indent="-285750">
              <a:buFont typeface="Arial"/>
              <a:buChar char="•"/>
              <a:defRPr/>
            </a:pPr>
            <a:r>
              <a:rPr lang="en-US" sz="1800" dirty="0">
                <a:latin typeface="Century Gothic"/>
                <a:cs typeface="Century Gothic"/>
                <a:hlinkClick r:id="rId5"/>
              </a:rPr>
              <a:t>http://smo.knowem.com/</a:t>
            </a:r>
            <a:r>
              <a:rPr lang="en-US" sz="1800" dirty="0">
                <a:latin typeface="Century Gothic"/>
                <a:cs typeface="Century Gothic"/>
              </a:rPr>
              <a:t> </a:t>
            </a:r>
          </a:p>
          <a:p>
            <a:pPr marL="742950" lvl="1" indent="-285750">
              <a:buFont typeface="Arial"/>
              <a:buChar char="•"/>
              <a:defRPr/>
            </a:pPr>
            <a:r>
              <a:rPr lang="en-US" sz="1800" dirty="0">
                <a:latin typeface="Century Gothic"/>
                <a:cs typeface="Century Gothic"/>
                <a:hlinkClick r:id="rId6"/>
              </a:rPr>
              <a:t>https://adwords.google.com/ko/KeywordPlanner/Home</a:t>
            </a:r>
            <a:r>
              <a:rPr lang="en-US" sz="1800" dirty="0">
                <a:latin typeface="Century Gothic"/>
                <a:cs typeface="Century Gothic"/>
              </a:rPr>
              <a:t> - you’ll need a Google Account for this</a:t>
            </a:r>
          </a:p>
          <a:p>
            <a:pPr marL="742950" lvl="1" indent="-285750">
              <a:buFont typeface="Arial"/>
              <a:buChar char="•"/>
              <a:defRPr/>
            </a:pPr>
            <a:r>
              <a:rPr lang="en-US" sz="1800" dirty="0">
                <a:latin typeface="Century Gothic"/>
                <a:cs typeface="Century Gothic"/>
                <a:hlinkClick r:id="rId7"/>
              </a:rPr>
              <a:t>http://analytics.google.com</a:t>
            </a:r>
            <a:r>
              <a:rPr lang="en-US" sz="1800" dirty="0">
                <a:latin typeface="Century Gothic"/>
                <a:cs typeface="Century Gothic"/>
              </a:rPr>
              <a:t> </a:t>
            </a:r>
          </a:p>
          <a:p>
            <a:pPr marL="742950" lvl="1" indent="-285750">
              <a:buFont typeface="Arial"/>
              <a:buChar char="•"/>
              <a:defRPr/>
            </a:pPr>
            <a:r>
              <a:rPr lang="en-US" sz="1800" dirty="0">
                <a:latin typeface="Century Gothic"/>
                <a:cs typeface="Century Gothic"/>
                <a:hlinkClick r:id="rId8"/>
              </a:rPr>
              <a:t>http://</a:t>
            </a:r>
            <a:r>
              <a:rPr lang="en-US" sz="1800" dirty="0" smtClean="0">
                <a:latin typeface="Century Gothic"/>
                <a:cs typeface="Century Gothic"/>
                <a:hlinkClick r:id="rId8"/>
              </a:rPr>
              <a:t>www.ahrefs.com</a:t>
            </a:r>
            <a:r>
              <a:rPr lang="en-US" sz="1800" dirty="0" smtClean="0">
                <a:latin typeface="Century Gothic"/>
                <a:cs typeface="Century Gothic"/>
              </a:rPr>
              <a:t> </a:t>
            </a:r>
            <a:endParaRPr lang="en-US" sz="1800" dirty="0">
              <a:latin typeface="Century Gothic"/>
              <a:cs typeface="Century Gothic"/>
            </a:endParaRPr>
          </a:p>
          <a:p>
            <a:pPr marL="742950" lvl="1" indent="-285750">
              <a:buFont typeface="Arial"/>
              <a:buChar char="•"/>
              <a:defRPr/>
            </a:pPr>
            <a:r>
              <a:rPr lang="en-US" sz="1800" dirty="0">
                <a:latin typeface="Century Gothic"/>
                <a:cs typeface="Century Gothic"/>
                <a:hlinkClick r:id="rId9"/>
              </a:rPr>
              <a:t>http://google.com/webmasters</a:t>
            </a:r>
            <a:r>
              <a:rPr lang="en-US" sz="1800" dirty="0">
                <a:latin typeface="Century Gothic"/>
                <a:cs typeface="Century Gothic"/>
              </a:rPr>
              <a:t> </a:t>
            </a:r>
          </a:p>
          <a:p>
            <a:pPr lvl="1">
              <a:defRPr/>
            </a:pPr>
            <a:endParaRPr lang="en-US" sz="1800" dirty="0"/>
          </a:p>
          <a:p>
            <a:pPr lvl="1">
              <a:defRPr/>
            </a:pPr>
            <a:r>
              <a:rPr lang="en-US" sz="1800" b="1" dirty="0">
                <a:latin typeface="Century Gothic"/>
                <a:cs typeface="Century Gothic"/>
              </a:rPr>
              <a:t>SEO Software and Education</a:t>
            </a:r>
          </a:p>
          <a:p>
            <a:pPr marL="742950" lvl="1" indent="-285750">
              <a:buFont typeface="Arial"/>
              <a:buChar char="•"/>
              <a:defRPr/>
            </a:pPr>
            <a:r>
              <a:rPr lang="en-US" sz="1800" dirty="0">
                <a:latin typeface="Century Gothic"/>
                <a:cs typeface="Century Gothic"/>
                <a:hlinkClick r:id="rId10"/>
              </a:rPr>
              <a:t>http://www.magesticseo.com</a:t>
            </a:r>
            <a:r>
              <a:rPr lang="en-US" sz="1800" dirty="0">
                <a:latin typeface="Century Gothic"/>
                <a:cs typeface="Century Gothic"/>
              </a:rPr>
              <a:t> </a:t>
            </a:r>
          </a:p>
          <a:p>
            <a:pPr marL="742950" lvl="1" indent="-285750">
              <a:buFont typeface="Arial"/>
              <a:buChar char="•"/>
              <a:defRPr/>
            </a:pPr>
            <a:r>
              <a:rPr lang="en-US" sz="1800" dirty="0">
                <a:latin typeface="Century Gothic"/>
                <a:cs typeface="Century Gothic"/>
                <a:hlinkClick r:id="rId11"/>
              </a:rPr>
              <a:t>http://www.raventools.com</a:t>
            </a:r>
            <a:endParaRPr lang="en-US" sz="1800" dirty="0">
              <a:latin typeface="Century Gothic"/>
              <a:cs typeface="Century Gothic"/>
            </a:endParaRPr>
          </a:p>
          <a:p>
            <a:pPr marL="742950" lvl="1" indent="-285750">
              <a:buFont typeface="Arial"/>
              <a:buChar char="•"/>
              <a:defRPr/>
            </a:pPr>
            <a:r>
              <a:rPr lang="en-US" sz="1800" dirty="0">
                <a:latin typeface="Century Gothic"/>
                <a:cs typeface="Century Gothic"/>
                <a:hlinkClick r:id="rId12"/>
              </a:rPr>
              <a:t>http://seomoz.org</a:t>
            </a:r>
            <a:r>
              <a:rPr lang="en-US" sz="1800" dirty="0">
                <a:latin typeface="Century Gothic"/>
                <a:cs typeface="Century Gothic"/>
              </a:rPr>
              <a:t> </a:t>
            </a:r>
          </a:p>
          <a:p>
            <a:pPr marL="742950" lvl="1" indent="-285750">
              <a:buFont typeface="Arial"/>
              <a:buChar char="•"/>
              <a:defRPr/>
            </a:pPr>
            <a:r>
              <a:rPr lang="en-US" sz="1800" dirty="0">
                <a:latin typeface="Century Gothic"/>
                <a:cs typeface="Century Gothic"/>
                <a:hlinkClick r:id="rId13"/>
              </a:rPr>
              <a:t>http://www.marketmotive.com</a:t>
            </a:r>
            <a:r>
              <a:rPr lang="en-US" sz="1800" dirty="0">
                <a:latin typeface="Century Gothic"/>
                <a:cs typeface="Century Gothic"/>
              </a:rPr>
              <a:t> </a:t>
            </a:r>
          </a:p>
          <a:p>
            <a:pPr marL="742950" lvl="1" indent="-285750">
              <a:buFont typeface="Arial"/>
              <a:buChar char="•"/>
              <a:defRPr/>
            </a:pPr>
            <a:r>
              <a:rPr lang="en-US" sz="1800" dirty="0">
                <a:latin typeface="Century Gothic"/>
                <a:cs typeface="Century Gothic"/>
                <a:hlinkClick r:id="rId14"/>
              </a:rPr>
              <a:t>http://www.seoquake.com</a:t>
            </a:r>
            <a:r>
              <a:rPr lang="en-US" sz="1800" dirty="0">
                <a:latin typeface="Century Gothic"/>
                <a:cs typeface="Century Gothic"/>
              </a:rPr>
              <a:t> </a:t>
            </a:r>
          </a:p>
          <a:p>
            <a:pPr lvl="1">
              <a:defRPr/>
            </a:pPr>
            <a:endParaRPr lang="en-US" sz="1800" dirty="0"/>
          </a:p>
          <a:p>
            <a:pPr>
              <a:defRPr/>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4" descr="Screen Shot 2014-06-09 at 11.22.2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1459" y="4513572"/>
            <a:ext cx="2717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5842" name="Object 6"/>
          <p:cNvGraphicFramePr>
            <a:graphicFrameLocks noChangeAspect="1"/>
          </p:cNvGraphicFramePr>
          <p:nvPr>
            <p:extLst>
              <p:ext uri="{D42A27DB-BD31-4B8C-83A1-F6EECF244321}">
                <p14:modId xmlns:p14="http://schemas.microsoft.com/office/powerpoint/2010/main" val="3227124455"/>
              </p:ext>
            </p:extLst>
          </p:nvPr>
        </p:nvGraphicFramePr>
        <p:xfrm>
          <a:off x="595893" y="1837881"/>
          <a:ext cx="2921000" cy="762000"/>
        </p:xfrm>
        <a:graphic>
          <a:graphicData uri="http://schemas.openxmlformats.org/presentationml/2006/ole">
            <mc:AlternateContent xmlns:mc="http://schemas.openxmlformats.org/markup-compatibility/2006">
              <mc:Choice xmlns:v="urn:schemas-microsoft-com:vml" Requires="v">
                <p:oleObj spid="_x0000_s2053" name="Document" r:id="rId4" imgW="3479800" imgH="889000" progId="Word.Document.8">
                  <p:embed/>
                </p:oleObj>
              </mc:Choice>
              <mc:Fallback>
                <p:oleObj name="Document" r:id="rId4" imgW="3479800" imgH="8890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893" y="1837881"/>
                        <a:ext cx="2921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5843" name="Picture 6" descr="Screen Shot 2014-09-28 at 11.50.02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67705" y="3764272"/>
            <a:ext cx="28448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1" descr="Screen Shot 2015-05-11 at 9.32.30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04043" y="3054947"/>
            <a:ext cx="24257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Screen Shot 2015-01-24 at 1.48.15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48350" y="1721447"/>
            <a:ext cx="24511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creen Shot 2016-02-20 at 8.05.32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17434" y="4926322"/>
            <a:ext cx="2628900" cy="774700"/>
          </a:xfrm>
          <a:prstGeom prst="rect">
            <a:avLst/>
          </a:prstGeom>
        </p:spPr>
      </p:pic>
      <p:sp>
        <p:nvSpPr>
          <p:cNvPr id="8" name="Title 1"/>
          <p:cNvSpPr>
            <a:spLocks noGrp="1"/>
          </p:cNvSpPr>
          <p:nvPr>
            <p:ph type="title"/>
          </p:nvPr>
        </p:nvSpPr>
        <p:spPr>
          <a:xfrm>
            <a:off x="457200" y="274638"/>
            <a:ext cx="8229600" cy="1143000"/>
          </a:xfrm>
        </p:spPr>
        <p:txBody>
          <a:bodyPr/>
          <a:lstStyle/>
          <a:p>
            <a:pPr>
              <a:defRPr/>
            </a:pPr>
            <a:r>
              <a:rPr lang="en-US" dirty="0" smtClean="0">
                <a:latin typeface="Calibri" charset="0"/>
              </a:rPr>
              <a:t>Instructor/Professor</a:t>
            </a:r>
            <a:endParaRPr lang="en-US" dirty="0">
              <a:latin typeface="Calibri" charset="0"/>
            </a:endParaRPr>
          </a:p>
        </p:txBody>
      </p:sp>
    </p:spTree>
    <p:extLst>
      <p:ext uri="{BB962C8B-B14F-4D97-AF65-F5344CB8AC3E}">
        <p14:creationId xmlns:p14="http://schemas.microsoft.com/office/powerpoint/2010/main" val="3445076930"/>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n-US" dirty="0" smtClean="0"/>
              <a:t>9. Strategy and Best Practices</a:t>
            </a:r>
          </a:p>
        </p:txBody>
      </p:sp>
      <p:sp>
        <p:nvSpPr>
          <p:cNvPr id="3" name="Content Placeholder 1"/>
          <p:cNvSpPr>
            <a:spLocks noGrp="1"/>
          </p:cNvSpPr>
          <p:nvPr>
            <p:ph idx="1"/>
          </p:nvPr>
        </p:nvSpPr>
        <p:spPr>
          <a:xfrm>
            <a:off x="685800" y="1676400"/>
            <a:ext cx="7772400" cy="4114800"/>
          </a:xfrm>
        </p:spPr>
        <p:txBody>
          <a:bodyPr/>
          <a:lstStyle/>
          <a:p>
            <a:pPr marL="0" indent="0">
              <a:buFontTx/>
              <a:buNone/>
              <a:defRPr/>
            </a:pPr>
            <a:r>
              <a:rPr lang="en-US" sz="2400" b="1" dirty="0" smtClean="0"/>
              <a:t>Strategy: </a:t>
            </a:r>
          </a:p>
          <a:p>
            <a:pPr marL="0" indent="0">
              <a:buFontTx/>
              <a:buNone/>
              <a:defRPr/>
            </a:pPr>
            <a:r>
              <a:rPr lang="en-US" sz="2400" dirty="0" smtClean="0"/>
              <a:t>The Power of 3: SEO + SMO + Content </a:t>
            </a:r>
          </a:p>
          <a:p>
            <a:pPr>
              <a:buFont typeface="Wingdings" charset="2"/>
              <a:buChar char="ü"/>
              <a:defRPr/>
            </a:pPr>
            <a:r>
              <a:rPr lang="en-US" sz="2400" dirty="0" smtClean="0">
                <a:solidFill>
                  <a:schemeClr val="tx2"/>
                </a:solidFill>
              </a:rPr>
              <a:t>Think REALSMO</a:t>
            </a:r>
          </a:p>
          <a:p>
            <a:pPr>
              <a:buFont typeface="Wingdings" charset="2"/>
              <a:buChar char="ü"/>
              <a:defRPr/>
            </a:pPr>
            <a:r>
              <a:rPr lang="en-US" sz="2400" dirty="0" smtClean="0">
                <a:solidFill>
                  <a:schemeClr val="tx2"/>
                </a:solidFill>
              </a:rPr>
              <a:t>Think Content is King and Frequency is Queen</a:t>
            </a:r>
          </a:p>
          <a:p>
            <a:pPr>
              <a:buFont typeface="Wingdings" charset="2"/>
              <a:buChar char="ü"/>
              <a:defRPr/>
            </a:pPr>
            <a:r>
              <a:rPr lang="en-US" sz="2400" dirty="0" smtClean="0">
                <a:solidFill>
                  <a:schemeClr val="tx2"/>
                </a:solidFill>
              </a:rPr>
              <a:t>Think Relevance and Quality</a:t>
            </a:r>
          </a:p>
          <a:p>
            <a:pPr marL="0" indent="0">
              <a:buFontTx/>
              <a:buNone/>
              <a:defRPr/>
            </a:pPr>
            <a:endParaRPr lang="en-US" sz="2400" dirty="0"/>
          </a:p>
          <a:p>
            <a:pPr marL="0" indent="0">
              <a:buFontTx/>
              <a:buNone/>
              <a:defRPr/>
            </a:pPr>
            <a:endParaRPr lang="en-US" sz="2400" b="1" dirty="0" smtClean="0"/>
          </a:p>
          <a:p>
            <a:pPr marL="457200" indent="-457200">
              <a:buFontTx/>
              <a:buAutoNum type="arabicPeriod"/>
              <a:defRPr/>
            </a:pPr>
            <a:endParaRPr lang="en-US" sz="2000" dirty="0" smtClean="0"/>
          </a:p>
          <a:p>
            <a:pPr marL="0" indent="0">
              <a:buFontTx/>
              <a:buNone/>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n-US" dirty="0" smtClean="0"/>
              <a:t>Strategy and Best Practices</a:t>
            </a:r>
          </a:p>
        </p:txBody>
      </p:sp>
      <p:sp>
        <p:nvSpPr>
          <p:cNvPr id="3" name="Content Placeholder 1"/>
          <p:cNvSpPr>
            <a:spLocks noGrp="1"/>
          </p:cNvSpPr>
          <p:nvPr>
            <p:ph idx="1"/>
          </p:nvPr>
        </p:nvSpPr>
        <p:spPr>
          <a:xfrm>
            <a:off x="685800" y="1676400"/>
            <a:ext cx="7772400" cy="4114800"/>
          </a:xfrm>
        </p:spPr>
        <p:txBody>
          <a:bodyPr/>
          <a:lstStyle/>
          <a:p>
            <a:pPr marL="0" indent="0">
              <a:buFontTx/>
              <a:buNone/>
              <a:defRPr/>
            </a:pPr>
            <a:r>
              <a:rPr lang="en-US" sz="2400" b="1" dirty="0" smtClean="0"/>
              <a:t>Best Practices:</a:t>
            </a:r>
          </a:p>
          <a:p>
            <a:pPr marL="457200" indent="-457200">
              <a:buFontTx/>
              <a:buAutoNum type="arabicPeriod"/>
              <a:defRPr/>
            </a:pPr>
            <a:r>
              <a:rPr lang="en-US" sz="2400" dirty="0" smtClean="0"/>
              <a:t>Practice White Hat SEO</a:t>
            </a:r>
          </a:p>
          <a:p>
            <a:pPr marL="457200" indent="-457200">
              <a:buFontTx/>
              <a:buAutoNum type="arabicPeriod"/>
              <a:defRPr/>
            </a:pPr>
            <a:r>
              <a:rPr lang="en-US" sz="2400" dirty="0" smtClean="0"/>
              <a:t>Provide excellent content</a:t>
            </a:r>
          </a:p>
          <a:p>
            <a:pPr marL="457200" indent="-457200">
              <a:buFontTx/>
              <a:buAutoNum type="arabicPeriod"/>
              <a:defRPr/>
            </a:pPr>
            <a:r>
              <a:rPr lang="en-US" sz="2400" dirty="0" smtClean="0"/>
              <a:t>Make sure content is easily shareable</a:t>
            </a:r>
          </a:p>
          <a:p>
            <a:pPr marL="457200" indent="-457200">
              <a:buFontTx/>
              <a:buAutoNum type="arabicPeriod"/>
              <a:defRPr/>
            </a:pPr>
            <a:r>
              <a:rPr lang="en-US" sz="2400" dirty="0" smtClean="0"/>
              <a:t>Participate in the social spheres</a:t>
            </a:r>
          </a:p>
          <a:p>
            <a:pPr marL="457200" indent="-457200">
              <a:buFontTx/>
              <a:buAutoNum type="arabicPeriod"/>
              <a:defRPr/>
            </a:pPr>
            <a:r>
              <a:rPr lang="en-US" sz="2400" dirty="0" smtClean="0"/>
              <a:t>Monitor regularly</a:t>
            </a:r>
          </a:p>
          <a:p>
            <a:pPr marL="457200" indent="-457200">
              <a:buFontTx/>
              <a:buAutoNum type="arabicPeriod"/>
              <a:defRPr/>
            </a:pPr>
            <a:r>
              <a:rPr lang="en-US" sz="2400" dirty="0" smtClean="0"/>
              <a:t>Remember your friend ;)</a:t>
            </a:r>
          </a:p>
          <a:p>
            <a:pPr marL="0" indent="0">
              <a:buFontTx/>
              <a:buNone/>
              <a:defRPr/>
            </a:pPr>
            <a:endParaRPr lang="en-US" sz="2400" dirty="0"/>
          </a:p>
          <a:p>
            <a:pPr marL="0" indent="0">
              <a:buFontTx/>
              <a:buNone/>
              <a:defRPr/>
            </a:pPr>
            <a:endParaRPr lang="en-US" sz="2400" b="1" dirty="0" smtClean="0"/>
          </a:p>
          <a:p>
            <a:pPr marL="457200" indent="-457200">
              <a:buFontTx/>
              <a:buAutoNum type="arabicPeriod"/>
              <a:defRPr/>
            </a:pPr>
            <a:endParaRPr lang="en-US" sz="2000" dirty="0" smtClean="0"/>
          </a:p>
          <a:p>
            <a:pPr marL="0" indent="0">
              <a:buFontTx/>
              <a:buNone/>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n-US" dirty="0" smtClean="0"/>
              <a:t>10. Summary and Next Steps</a:t>
            </a:r>
          </a:p>
        </p:txBody>
      </p:sp>
      <p:sp>
        <p:nvSpPr>
          <p:cNvPr id="3" name="Content Placeholder 1"/>
          <p:cNvSpPr>
            <a:spLocks noGrp="1"/>
          </p:cNvSpPr>
          <p:nvPr>
            <p:ph idx="1"/>
          </p:nvPr>
        </p:nvSpPr>
        <p:spPr>
          <a:xfrm>
            <a:off x="685800" y="1676400"/>
            <a:ext cx="7772400" cy="4114800"/>
          </a:xfrm>
        </p:spPr>
        <p:txBody>
          <a:bodyPr/>
          <a:lstStyle/>
          <a:p>
            <a:pPr marL="0" indent="0">
              <a:buFontTx/>
              <a:buNone/>
              <a:defRPr/>
            </a:pPr>
            <a:r>
              <a:rPr lang="en-US" sz="2400" b="1" dirty="0" smtClean="0"/>
              <a:t>Summary</a:t>
            </a:r>
          </a:p>
          <a:p>
            <a:pPr marL="457200" indent="-457200">
              <a:buFontTx/>
              <a:buAutoNum type="arabicPeriod"/>
              <a:defRPr/>
            </a:pPr>
            <a:r>
              <a:rPr lang="en-US" sz="2400" dirty="0" smtClean="0"/>
              <a:t>SEO no longer exists in a silo, it is connected to all other content marketing</a:t>
            </a:r>
          </a:p>
          <a:p>
            <a:pPr marL="457200" indent="-457200">
              <a:buFontTx/>
              <a:buAutoNum type="arabicPeriod"/>
              <a:defRPr/>
            </a:pPr>
            <a:r>
              <a:rPr lang="en-US" sz="2400" dirty="0" smtClean="0"/>
              <a:t>It’s not enough to just have a website, your site much be findable and offer ways for people to share your content</a:t>
            </a:r>
          </a:p>
          <a:p>
            <a:pPr marL="457200" indent="-457200">
              <a:buFontTx/>
              <a:buAutoNum type="arabicPeriod"/>
              <a:defRPr/>
            </a:pPr>
            <a:r>
              <a:rPr lang="en-US" sz="2400" dirty="0" smtClean="0"/>
              <a:t>Consistent monitoring will help you stay on top of a constantly changing industry</a:t>
            </a:r>
          </a:p>
          <a:p>
            <a:pPr marL="457200" indent="-457200">
              <a:buFontTx/>
              <a:buAutoNum type="arabicPeriod"/>
              <a:defRPr/>
            </a:pPr>
            <a:r>
              <a:rPr lang="en-US" sz="2400" dirty="0" smtClean="0"/>
              <a:t>Practicing white hat SEO is the best long term strategy</a:t>
            </a:r>
          </a:p>
          <a:p>
            <a:pPr marL="0" indent="0">
              <a:buFontTx/>
              <a:buNone/>
              <a:defRPr/>
            </a:pPr>
            <a:endParaRPr lang="en-US" sz="2400" dirty="0"/>
          </a:p>
          <a:p>
            <a:pPr marL="0" indent="0">
              <a:buFontTx/>
              <a:buNone/>
              <a:defRPr/>
            </a:pPr>
            <a:endParaRPr lang="en-US" sz="2400" b="1" dirty="0" smtClean="0"/>
          </a:p>
          <a:p>
            <a:pPr marL="457200" indent="-457200">
              <a:buFontTx/>
              <a:buAutoNum type="arabicPeriod"/>
              <a:defRPr/>
            </a:pPr>
            <a:endParaRPr lang="en-US" sz="2000" dirty="0" smtClean="0"/>
          </a:p>
          <a:p>
            <a:pPr marL="0" indent="0">
              <a:buFontTx/>
              <a:buNone/>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n-US" dirty="0" smtClean="0"/>
              <a:t>Summary and Next Steps</a:t>
            </a:r>
          </a:p>
        </p:txBody>
      </p:sp>
      <p:sp>
        <p:nvSpPr>
          <p:cNvPr id="3" name="Content Placeholder 1"/>
          <p:cNvSpPr>
            <a:spLocks noGrp="1"/>
          </p:cNvSpPr>
          <p:nvPr>
            <p:ph idx="1"/>
          </p:nvPr>
        </p:nvSpPr>
        <p:spPr>
          <a:xfrm>
            <a:off x="685800" y="1676400"/>
            <a:ext cx="7772400" cy="4114800"/>
          </a:xfrm>
        </p:spPr>
        <p:txBody>
          <a:bodyPr/>
          <a:lstStyle/>
          <a:p>
            <a:pPr marL="0" indent="0">
              <a:buFontTx/>
              <a:buNone/>
              <a:defRPr/>
            </a:pPr>
            <a:r>
              <a:rPr lang="en-US" sz="2000" b="1" dirty="0" smtClean="0"/>
              <a:t>Next Steps</a:t>
            </a:r>
          </a:p>
          <a:p>
            <a:pPr marL="457200" indent="-457200">
              <a:buFontTx/>
              <a:buAutoNum type="arabicPeriod"/>
              <a:defRPr/>
            </a:pPr>
            <a:r>
              <a:rPr lang="en-US" sz="2000" dirty="0" smtClean="0"/>
              <a:t>This is just the beginning, remember who your friend is! ;)</a:t>
            </a:r>
          </a:p>
          <a:p>
            <a:pPr marL="457200" indent="-457200">
              <a:buFontTx/>
              <a:buAutoNum type="arabicPeriod"/>
              <a:defRPr/>
            </a:pPr>
            <a:r>
              <a:rPr lang="en-US" sz="2000" dirty="0" smtClean="0"/>
              <a:t>SEO, SMO and content marketing is continuous work and all are always evolving</a:t>
            </a:r>
          </a:p>
          <a:p>
            <a:pPr marL="457200" indent="-457200">
              <a:buFontTx/>
              <a:buAutoNum type="arabicPeriod"/>
              <a:defRPr/>
            </a:pPr>
            <a:r>
              <a:rPr lang="en-US" sz="2000" dirty="0" smtClean="0"/>
              <a:t>Stay current by reading, listening to podcasts, watching how to videos, participating on industry forums and staying inquisitive</a:t>
            </a:r>
          </a:p>
          <a:p>
            <a:pPr marL="457200" indent="-457200">
              <a:buFontTx/>
              <a:buAutoNum type="arabicPeriod"/>
              <a:defRPr/>
            </a:pPr>
            <a:r>
              <a:rPr lang="en-US" sz="2000" dirty="0" smtClean="0"/>
              <a:t>Attend Search Marketing and Social Marketing conferences as much as you can afford to</a:t>
            </a:r>
          </a:p>
          <a:p>
            <a:pPr marL="457200" indent="-457200">
              <a:buFontTx/>
              <a:buAutoNum type="arabicPeriod"/>
              <a:defRPr/>
            </a:pPr>
            <a:r>
              <a:rPr lang="en-US" sz="2000" dirty="0" smtClean="0"/>
              <a:t>Keep in touch with me and your fellow cohorts</a:t>
            </a:r>
          </a:p>
          <a:p>
            <a:pPr marL="0" indent="0">
              <a:buFontTx/>
              <a:buNone/>
              <a:defRPr/>
            </a:pPr>
            <a:endParaRPr lang="en-US" sz="2400" dirty="0" smtClean="0"/>
          </a:p>
          <a:p>
            <a:pPr marL="0" indent="0">
              <a:buFontTx/>
              <a:buNone/>
              <a:defRPr/>
            </a:pPr>
            <a:endParaRPr lang="en-US" sz="2400" dirty="0"/>
          </a:p>
          <a:p>
            <a:pPr marL="0" indent="0">
              <a:buFontTx/>
              <a:buNone/>
              <a:defRPr/>
            </a:pPr>
            <a:endParaRPr lang="en-US" sz="2400" b="1" dirty="0" smtClean="0"/>
          </a:p>
          <a:p>
            <a:pPr marL="457200" indent="-457200">
              <a:buFontTx/>
              <a:buAutoNum type="arabicPeriod"/>
              <a:defRPr/>
            </a:pPr>
            <a:endParaRPr lang="en-US" sz="2000" dirty="0" smtClean="0"/>
          </a:p>
          <a:p>
            <a:pPr marL="0" indent="0">
              <a:buFontTx/>
              <a:buNone/>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pPr eaLnBrk="1" hangingPunct="1">
              <a:defRPr/>
            </a:pPr>
            <a:r>
              <a:rPr lang="en-US" dirty="0" smtClean="0"/>
              <a:t>Remember</a:t>
            </a:r>
          </a:p>
        </p:txBody>
      </p:sp>
      <p:sp>
        <p:nvSpPr>
          <p:cNvPr id="196611" name="Rectangle 3"/>
          <p:cNvSpPr>
            <a:spLocks noGrp="1" noChangeArrowheads="1"/>
          </p:cNvSpPr>
          <p:nvPr>
            <p:ph type="body" idx="1"/>
          </p:nvPr>
        </p:nvSpPr>
        <p:spPr>
          <a:xfrm>
            <a:off x="914400" y="1981200"/>
            <a:ext cx="7086600" cy="3886200"/>
          </a:xfrm>
        </p:spPr>
        <p:txBody>
          <a:bodyPr/>
          <a:lstStyle/>
          <a:p>
            <a:pPr marL="0" indent="0" algn="ctr" eaLnBrk="1" hangingPunct="1">
              <a:lnSpc>
                <a:spcPct val="90000"/>
              </a:lnSpc>
              <a:buFontTx/>
              <a:buNone/>
              <a:defRPr/>
            </a:pPr>
            <a:r>
              <a:rPr lang="en-US" sz="2400" b="1" dirty="0" smtClean="0">
                <a:cs typeface="Times New Roman" charset="0"/>
              </a:rPr>
              <a:t>Search engines change their algorithms constantly, so the best way to ensure long term good rankings is to build great content that is worth sharing.</a:t>
            </a:r>
          </a:p>
          <a:p>
            <a:pPr marL="0" indent="0" algn="ctr" eaLnBrk="1" hangingPunct="1">
              <a:lnSpc>
                <a:spcPct val="90000"/>
              </a:lnSpc>
              <a:buFontTx/>
              <a:buNone/>
              <a:defRPr/>
            </a:pPr>
            <a:endParaRPr lang="en-US" sz="2400" b="1" dirty="0">
              <a:cs typeface="Times New Roman" charset="0"/>
            </a:endParaRPr>
          </a:p>
          <a:p>
            <a:pPr marL="0" indent="0" algn="ctr" eaLnBrk="1" hangingPunct="1">
              <a:lnSpc>
                <a:spcPct val="90000"/>
              </a:lnSpc>
              <a:buFontTx/>
              <a:buNone/>
              <a:defRPr/>
            </a:pPr>
            <a:r>
              <a:rPr lang="en-US" sz="2400" b="1" dirty="0" smtClean="0">
                <a:cs typeface="Times New Roman" charset="0"/>
              </a:rPr>
              <a:t>Content that is shareable wins.</a:t>
            </a:r>
          </a:p>
        </p:txBody>
      </p:sp>
    </p:spTree>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pPr eaLnBrk="1" hangingPunct="1">
              <a:defRPr/>
            </a:pPr>
            <a:r>
              <a:rPr lang="en-US" dirty="0" smtClean="0"/>
              <a:t>More Resources</a:t>
            </a:r>
          </a:p>
        </p:txBody>
      </p:sp>
      <p:sp>
        <p:nvSpPr>
          <p:cNvPr id="196611" name="Rectangle 3"/>
          <p:cNvSpPr>
            <a:spLocks noGrp="1" noChangeArrowheads="1"/>
          </p:cNvSpPr>
          <p:nvPr>
            <p:ph type="body" idx="1"/>
          </p:nvPr>
        </p:nvSpPr>
        <p:spPr>
          <a:xfrm>
            <a:off x="914400" y="1981200"/>
            <a:ext cx="7086600" cy="3886200"/>
          </a:xfrm>
        </p:spPr>
        <p:txBody>
          <a:bodyPr/>
          <a:lstStyle/>
          <a:p>
            <a:pPr eaLnBrk="1" hangingPunct="1">
              <a:lnSpc>
                <a:spcPct val="90000"/>
              </a:lnSpc>
              <a:defRPr/>
            </a:pPr>
            <a:r>
              <a:rPr lang="en-US" sz="1800" b="1" dirty="0" smtClean="0">
                <a:cs typeface="Times New Roman" charset="0"/>
              </a:rPr>
              <a:t>6 Social Media Best Practices That Boost SEO </a:t>
            </a:r>
            <a:r>
              <a:rPr lang="en-US" sz="1800" dirty="0" smtClean="0">
                <a:cs typeface="Times New Roman" charset="0"/>
              </a:rPr>
              <a:t>- </a:t>
            </a:r>
            <a:r>
              <a:rPr lang="en-US" sz="1800" dirty="0" smtClean="0">
                <a:cs typeface="Times New Roman" charset="0"/>
                <a:hlinkClick r:id="rId3"/>
              </a:rPr>
              <a:t>http</a:t>
            </a:r>
            <a:r>
              <a:rPr lang="en-US" sz="1800" dirty="0">
                <a:cs typeface="Times New Roman" charset="0"/>
                <a:hlinkClick r:id="rId3"/>
              </a:rPr>
              <a:t>://www.forbes.com/sites/jaysondemers/2015/01/27/6-social-media-practices-that-boost-seo/#</a:t>
            </a:r>
            <a:r>
              <a:rPr lang="en-US" sz="1800" dirty="0" smtClean="0">
                <a:cs typeface="Times New Roman" charset="0"/>
                <a:hlinkClick r:id="rId3"/>
              </a:rPr>
              <a:t>7b78c2812720</a:t>
            </a:r>
            <a:r>
              <a:rPr lang="en-US" sz="1800" dirty="0" smtClean="0">
                <a:cs typeface="Times New Roman" charset="0"/>
              </a:rPr>
              <a:t> </a:t>
            </a:r>
          </a:p>
          <a:p>
            <a:pPr eaLnBrk="1" hangingPunct="1">
              <a:lnSpc>
                <a:spcPct val="90000"/>
              </a:lnSpc>
              <a:defRPr/>
            </a:pPr>
            <a:r>
              <a:rPr lang="en-US" sz="1800" b="1" dirty="0" smtClean="0">
                <a:cs typeface="Times New Roman" charset="0"/>
              </a:rPr>
              <a:t>Search Engine Land’s Guide to SEO </a:t>
            </a:r>
            <a:r>
              <a:rPr lang="en-US" sz="1800" dirty="0" smtClean="0">
                <a:cs typeface="Times New Roman" charset="0"/>
              </a:rPr>
              <a:t>– </a:t>
            </a:r>
            <a:br>
              <a:rPr lang="en-US" sz="1800" dirty="0" smtClean="0">
                <a:cs typeface="Times New Roman" charset="0"/>
              </a:rPr>
            </a:br>
            <a:r>
              <a:rPr lang="en-US" sz="1800" dirty="0" smtClean="0">
                <a:cs typeface="Times New Roman" charset="0"/>
                <a:hlinkClick r:id="rId4"/>
              </a:rPr>
              <a:t>http</a:t>
            </a:r>
            <a:r>
              <a:rPr lang="en-US" sz="1800" dirty="0">
                <a:cs typeface="Times New Roman" charset="0"/>
                <a:hlinkClick r:id="rId4"/>
              </a:rPr>
              <a:t>://searchengineland.com/guide/</a:t>
            </a:r>
            <a:r>
              <a:rPr lang="en-US" sz="1800" dirty="0" smtClean="0">
                <a:cs typeface="Times New Roman" charset="0"/>
                <a:hlinkClick r:id="rId4"/>
              </a:rPr>
              <a:t>seo</a:t>
            </a:r>
            <a:endParaRPr lang="en-US" sz="1800" dirty="0" smtClean="0">
              <a:cs typeface="Times New Roman" charset="0"/>
            </a:endParaRPr>
          </a:p>
          <a:p>
            <a:pPr eaLnBrk="1" hangingPunct="1">
              <a:lnSpc>
                <a:spcPct val="90000"/>
              </a:lnSpc>
              <a:defRPr/>
            </a:pPr>
            <a:r>
              <a:rPr lang="en-US" sz="1800" b="1" dirty="0" err="1" smtClean="0">
                <a:cs typeface="Times New Roman" charset="0"/>
              </a:rPr>
              <a:t>Moz</a:t>
            </a:r>
            <a:r>
              <a:rPr lang="en-US" sz="1800" b="1" dirty="0" smtClean="0">
                <a:cs typeface="Times New Roman" charset="0"/>
              </a:rPr>
              <a:t> Beginner’s Guide to SEO </a:t>
            </a:r>
            <a:r>
              <a:rPr lang="en-US" sz="1800" dirty="0" smtClean="0">
                <a:cs typeface="Times New Roman" charset="0"/>
              </a:rPr>
              <a:t>– </a:t>
            </a:r>
            <a:br>
              <a:rPr lang="en-US" sz="1800" dirty="0" smtClean="0">
                <a:cs typeface="Times New Roman" charset="0"/>
              </a:rPr>
            </a:br>
            <a:r>
              <a:rPr lang="en-US" sz="1800" dirty="0" smtClean="0">
                <a:cs typeface="Times New Roman" charset="0"/>
                <a:hlinkClick r:id="rId5"/>
              </a:rPr>
              <a:t>https</a:t>
            </a:r>
            <a:r>
              <a:rPr lang="en-US" sz="1800" dirty="0">
                <a:cs typeface="Times New Roman" charset="0"/>
                <a:hlinkClick r:id="rId5"/>
              </a:rPr>
              <a:t>://moz.com/beginners-guide-to-</a:t>
            </a:r>
            <a:r>
              <a:rPr lang="en-US" sz="1800" dirty="0" smtClean="0">
                <a:cs typeface="Times New Roman" charset="0"/>
                <a:hlinkClick r:id="rId5"/>
              </a:rPr>
              <a:t>seo</a:t>
            </a:r>
            <a:r>
              <a:rPr lang="en-US" sz="1800" dirty="0" smtClean="0">
                <a:cs typeface="Times New Roman" charset="0"/>
              </a:rPr>
              <a:t> </a:t>
            </a:r>
          </a:p>
          <a:p>
            <a:pPr eaLnBrk="1" hangingPunct="1">
              <a:lnSpc>
                <a:spcPct val="90000"/>
              </a:lnSpc>
              <a:defRPr/>
            </a:pPr>
            <a:r>
              <a:rPr lang="en-US" sz="1800" b="1" dirty="0" smtClean="0">
                <a:cs typeface="Times New Roman" charset="0"/>
              </a:rPr>
              <a:t>How to Optimize for Google’s Featured Snippets </a:t>
            </a:r>
            <a:r>
              <a:rPr lang="mr-IN" sz="1800" dirty="0" smtClean="0">
                <a:cs typeface="Times New Roman" charset="0"/>
              </a:rPr>
              <a:t>–</a:t>
            </a:r>
            <a:r>
              <a:rPr lang="en-US" sz="1800" dirty="0" smtClean="0">
                <a:cs typeface="Times New Roman" charset="0"/>
              </a:rPr>
              <a:t> </a:t>
            </a:r>
            <a:br>
              <a:rPr lang="en-US" sz="1800" dirty="0" smtClean="0">
                <a:cs typeface="Times New Roman" charset="0"/>
              </a:rPr>
            </a:br>
            <a:r>
              <a:rPr lang="en-US" sz="1800" dirty="0" smtClean="0">
                <a:cs typeface="Times New Roman" charset="0"/>
                <a:hlinkClick r:id="rId6"/>
              </a:rPr>
              <a:t>https</a:t>
            </a:r>
            <a:r>
              <a:rPr lang="en-US" sz="1800" dirty="0">
                <a:cs typeface="Times New Roman" charset="0"/>
                <a:hlinkClick r:id="rId6"/>
              </a:rPr>
              <a:t>://searchenginewatch.com/2017/06/15/how-to-optimize-for-googles-featured-snippets</a:t>
            </a:r>
            <a:r>
              <a:rPr lang="en-US" sz="1800" dirty="0" smtClean="0">
                <a:cs typeface="Times New Roman" charset="0"/>
                <a:hlinkClick r:id="rId6"/>
              </a:rPr>
              <a:t>/</a:t>
            </a:r>
            <a:r>
              <a:rPr lang="en-US" sz="1800" dirty="0" smtClean="0">
                <a:cs typeface="Times New Roman" charset="0"/>
              </a:rPr>
              <a:t> </a:t>
            </a:r>
          </a:p>
        </p:txBody>
      </p:sp>
    </p:spTree>
    <p:extLst>
      <p:ext uri="{BB962C8B-B14F-4D97-AF65-F5344CB8AC3E}">
        <p14:creationId xmlns:p14="http://schemas.microsoft.com/office/powerpoint/2010/main" val="2894479098"/>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defRPr/>
            </a:pPr>
            <a:r>
              <a:rPr lang="en-US" smtClean="0"/>
              <a:t>Case Studies / </a:t>
            </a:r>
            <a:br>
              <a:rPr lang="en-US" smtClean="0"/>
            </a:br>
            <a:r>
              <a:rPr lang="en-US" smtClean="0"/>
              <a:t>Hands On Workshop</a:t>
            </a:r>
          </a:p>
        </p:txBody>
      </p:sp>
      <p:sp>
        <p:nvSpPr>
          <p:cNvPr id="32771" name="Rectangle 3"/>
          <p:cNvSpPr>
            <a:spLocks noGrp="1" noChangeArrowheads="1"/>
          </p:cNvSpPr>
          <p:nvPr>
            <p:ph type="body" idx="1"/>
          </p:nvPr>
        </p:nvSpPr>
        <p:spPr>
          <a:xfrm>
            <a:off x="685800" y="2362200"/>
            <a:ext cx="6781800" cy="3590925"/>
          </a:xfrm>
        </p:spPr>
        <p:txBody>
          <a:bodyPr/>
          <a:lstStyle/>
          <a:p>
            <a:pPr eaLnBrk="1" hangingPunct="1">
              <a:lnSpc>
                <a:spcPct val="90000"/>
              </a:lnSpc>
              <a:defRPr/>
            </a:pPr>
            <a:r>
              <a:rPr lang="en-US" sz="2800" smtClean="0"/>
              <a:t>Volunteer your site for review</a:t>
            </a:r>
          </a:p>
        </p:txBody>
      </p:sp>
    </p:spTree>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extBox 2"/>
          <p:cNvSpPr txBox="1">
            <a:spLocks noChangeArrowheads="1"/>
          </p:cNvSpPr>
          <p:nvPr/>
        </p:nvSpPr>
        <p:spPr bwMode="auto">
          <a:xfrm>
            <a:off x="1730375" y="2095500"/>
            <a:ext cx="6762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2800">
              <a:ea typeface="ヒラギノ角ゴ Pro W3" charset="0"/>
              <a:cs typeface="ヒラギノ角ゴ Pro W3" charset="0"/>
            </a:endParaRPr>
          </a:p>
        </p:txBody>
      </p:sp>
      <p:sp>
        <p:nvSpPr>
          <p:cNvPr id="269314" name="TextBox 3"/>
          <p:cNvSpPr txBox="1">
            <a:spLocks noChangeArrowheads="1"/>
          </p:cNvSpPr>
          <p:nvPr/>
        </p:nvSpPr>
        <p:spPr bwMode="auto">
          <a:xfrm>
            <a:off x="860425" y="1903413"/>
            <a:ext cx="311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pPr>
            <a:endParaRPr lang="en-US" sz="2800">
              <a:solidFill>
                <a:srgbClr val="0000FF"/>
              </a:solidFill>
              <a:ea typeface="ヒラギノ角ゴ Pro W3" charset="0"/>
              <a:cs typeface="ヒラギノ角ゴ Pro W3" charset="0"/>
            </a:endParaRPr>
          </a:p>
        </p:txBody>
      </p:sp>
      <p:sp>
        <p:nvSpPr>
          <p:cNvPr id="269315" name="Rectangle 2"/>
          <p:cNvSpPr txBox="1">
            <a:spLocks noChangeArrowheads="1"/>
          </p:cNvSpPr>
          <p:nvPr/>
        </p:nvSpPr>
        <p:spPr bwMode="auto">
          <a:xfrm>
            <a:off x="258763" y="466725"/>
            <a:ext cx="8615362"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i="1">
                <a:solidFill>
                  <a:srgbClr val="8B0B04"/>
                </a:solidFill>
                <a:ea typeface="ヒラギノ角ゴ Pro W3" charset="0"/>
                <a:cs typeface="ヒラギノ角ゴ Pro W3" charset="0"/>
              </a:rPr>
              <a:t>Q&amp;A</a:t>
            </a:r>
          </a:p>
        </p:txBody>
      </p:sp>
      <p:pic>
        <p:nvPicPr>
          <p:cNvPr id="269316" name="Picture 5" descr="iStock_000016753688XSma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6750" y="-63500"/>
            <a:ext cx="10431463"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pPr eaLnBrk="1" hangingPunct="1">
              <a:defRPr/>
            </a:pPr>
            <a:r>
              <a:rPr lang="en-US" smtClean="0"/>
              <a:t>Thank You!</a:t>
            </a:r>
          </a:p>
        </p:txBody>
      </p:sp>
      <p:sp>
        <p:nvSpPr>
          <p:cNvPr id="157699" name="Text Box 3"/>
          <p:cNvSpPr txBox="1">
            <a:spLocks noChangeArrowheads="1"/>
          </p:cNvSpPr>
          <p:nvPr/>
        </p:nvSpPr>
        <p:spPr bwMode="auto">
          <a:xfrm>
            <a:off x="762000" y="1981200"/>
            <a:ext cx="5867400" cy="3370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dirty="0" smtClean="0">
                <a:latin typeface="Handwriting - Dakota"/>
                <a:cs typeface="Handwriting - Dakota"/>
              </a:rPr>
              <a:t>Please keep in touch</a:t>
            </a:r>
          </a:p>
          <a:p>
            <a:pPr>
              <a:spcBef>
                <a:spcPct val="50000"/>
              </a:spcBef>
              <a:defRPr/>
            </a:pPr>
            <a:r>
              <a:rPr lang="en-US" sz="1800" dirty="0" smtClean="0">
                <a:latin typeface="Century Gothic"/>
                <a:cs typeface="Century Gothic"/>
                <a:hlinkClick r:id="rId3"/>
              </a:rPr>
              <a:t>Suse@susby.com</a:t>
            </a:r>
            <a:r>
              <a:rPr lang="en-US" sz="1800" dirty="0" smtClean="0">
                <a:latin typeface="Century Gothic"/>
                <a:cs typeface="Century Gothic"/>
              </a:rPr>
              <a:t> </a:t>
            </a:r>
          </a:p>
          <a:p>
            <a:pPr>
              <a:spcBef>
                <a:spcPct val="50000"/>
              </a:spcBef>
              <a:defRPr/>
            </a:pPr>
            <a:r>
              <a:rPr lang="en-US" sz="1800" dirty="0" smtClean="0">
                <a:latin typeface="Century Gothic"/>
                <a:cs typeface="Century Gothic"/>
                <a:hlinkClick r:id="rId4"/>
              </a:rPr>
              <a:t>http://www.susby.com</a:t>
            </a:r>
            <a:r>
              <a:rPr lang="en-US" sz="1800" dirty="0" smtClean="0">
                <a:latin typeface="Century Gothic"/>
                <a:cs typeface="Century Gothic"/>
              </a:rPr>
              <a:t> </a:t>
            </a:r>
          </a:p>
          <a:p>
            <a:pPr>
              <a:spcBef>
                <a:spcPct val="50000"/>
              </a:spcBef>
              <a:defRPr/>
            </a:pPr>
            <a:r>
              <a:rPr lang="en-US" sz="1800" dirty="0" smtClean="0">
                <a:latin typeface="Century Gothic"/>
                <a:cs typeface="Century Gothic"/>
                <a:hlinkClick r:id="rId5"/>
              </a:rPr>
              <a:t>http://www.linkedin.com/in/susanbarnes</a:t>
            </a:r>
            <a:endParaRPr lang="en-US" sz="1800" dirty="0" smtClean="0">
              <a:latin typeface="Century Gothic"/>
              <a:cs typeface="Century Gothic"/>
            </a:endParaRPr>
          </a:p>
          <a:p>
            <a:pPr>
              <a:spcBef>
                <a:spcPct val="50000"/>
              </a:spcBef>
              <a:defRPr/>
            </a:pPr>
            <a:r>
              <a:rPr lang="en-US" sz="1800" dirty="0" smtClean="0">
                <a:latin typeface="Century Gothic"/>
                <a:cs typeface="Century Gothic"/>
                <a:hlinkClick r:id="rId6"/>
              </a:rPr>
              <a:t>http://www.twitter.com/susby</a:t>
            </a:r>
            <a:endParaRPr lang="en-US" sz="1800" dirty="0" smtClean="0">
              <a:latin typeface="Century Gothic"/>
              <a:cs typeface="Century Gothic"/>
            </a:endParaRPr>
          </a:p>
          <a:p>
            <a:pPr>
              <a:spcBef>
                <a:spcPct val="50000"/>
              </a:spcBef>
              <a:defRPr/>
            </a:pPr>
            <a:r>
              <a:rPr lang="en-US" sz="1800" dirty="0" smtClean="0">
                <a:latin typeface="Century Gothic"/>
                <a:cs typeface="Century Gothic"/>
                <a:hlinkClick r:id="rId7"/>
              </a:rPr>
              <a:t>http://www.facebook.com/susbyDigital</a:t>
            </a:r>
            <a:r>
              <a:rPr lang="en-US" sz="1800" dirty="0" smtClean="0">
                <a:latin typeface="Century Gothic"/>
                <a:cs typeface="Century Gothic"/>
              </a:rPr>
              <a:t> </a:t>
            </a:r>
          </a:p>
          <a:p>
            <a:pPr>
              <a:spcBef>
                <a:spcPct val="50000"/>
              </a:spcBef>
              <a:defRPr/>
            </a:pPr>
            <a:r>
              <a:rPr lang="en-US" sz="1800" dirty="0" smtClean="0">
                <a:latin typeface="Century Gothic"/>
                <a:cs typeface="Century Gothic"/>
                <a:hlinkClick r:id="rId8"/>
              </a:rPr>
              <a:t>http://www.instagram.com/susby</a:t>
            </a:r>
            <a:r>
              <a:rPr lang="en-US" sz="1800" dirty="0" smtClean="0">
                <a:latin typeface="Century Gothic"/>
                <a:cs typeface="Century Gothic"/>
              </a:rPr>
              <a:t> </a:t>
            </a:r>
          </a:p>
          <a:p>
            <a:pPr>
              <a:spcBef>
                <a:spcPct val="50000"/>
              </a:spcBef>
              <a:defRPr/>
            </a:pPr>
            <a:r>
              <a:rPr lang="en-US" sz="1800" dirty="0" smtClean="0">
                <a:latin typeface="Century Gothic"/>
                <a:cs typeface="Century Gothic"/>
                <a:hlinkClick r:id="rId9"/>
              </a:rPr>
              <a:t>http://www.google.com/profiles/susan.barnes</a:t>
            </a:r>
            <a:endParaRPr lang="en-US" sz="1800" dirty="0" smtClean="0">
              <a:latin typeface="Century Gothic"/>
              <a:cs typeface="Century Gothic"/>
            </a:endParaRPr>
          </a:p>
        </p:txBody>
      </p:sp>
      <p:pic>
        <p:nvPicPr>
          <p:cNvPr id="270339" name="Picture 1" descr="IMG_2290.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715000" y="1752600"/>
            <a:ext cx="27781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40" name="Rectangle 2"/>
          <p:cNvSpPr>
            <a:spLocks noChangeArrowheads="1"/>
          </p:cNvSpPr>
          <p:nvPr/>
        </p:nvSpPr>
        <p:spPr bwMode="auto">
          <a:xfrm>
            <a:off x="7924800" y="1447800"/>
            <a:ext cx="838200" cy="2362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70341" name="Rectangle 6"/>
          <p:cNvSpPr>
            <a:spLocks noChangeArrowheads="1"/>
          </p:cNvSpPr>
          <p:nvPr/>
        </p:nvSpPr>
        <p:spPr bwMode="auto">
          <a:xfrm>
            <a:off x="5638800" y="1600200"/>
            <a:ext cx="685800" cy="2362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pic>
        <p:nvPicPr>
          <p:cNvPr id="9" name="Picture 2" descr="Like-Follow-Share_book.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2895600"/>
            <a:ext cx="26416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txBox="1">
            <a:spLocks/>
          </p:cNvSpPr>
          <p:nvPr/>
        </p:nvSpPr>
        <p:spPr bwMode="auto">
          <a:xfrm rot="-760376">
            <a:off x="1236663" y="1978025"/>
            <a:ext cx="7256462"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b="1">
                <a:solidFill>
                  <a:schemeClr val="tx2"/>
                </a:solidFill>
                <a:latin typeface="BlairMdITC TT-Medium" charset="0"/>
                <a:cs typeface="BlairMdITC TT-Medium" charset="0"/>
              </a:rPr>
              <a:t>Listen</a:t>
            </a:r>
          </a:p>
        </p:txBody>
      </p:sp>
      <p:pic>
        <p:nvPicPr>
          <p:cNvPr id="36866" name="Picture 1" descr="iStock_000010341379XSma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1175" y="541338"/>
            <a:ext cx="81153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664840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2454" y="-156799"/>
            <a:ext cx="9657443" cy="718139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866" name="Picture 4" descr="Screen Shot 2015-01-29 at 10.24.03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1240"/>
            <a:ext cx="9144000"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5"/>
          <p:cNvSpPr txBox="1">
            <a:spLocks noChangeArrowheads="1"/>
          </p:cNvSpPr>
          <p:nvPr/>
        </p:nvSpPr>
        <p:spPr bwMode="auto">
          <a:xfrm>
            <a:off x="2628726" y="199440"/>
            <a:ext cx="472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FFFFFF"/>
                </a:solidFill>
                <a:hlinkClick r:id="rId3"/>
              </a:rPr>
              <a:t>http://about.me/susebarnes</a:t>
            </a:r>
            <a:r>
              <a:rPr lang="en-US" dirty="0">
                <a:solidFill>
                  <a:srgbClr val="FFFFFF"/>
                </a:solidFill>
              </a:rPr>
              <a:t> </a:t>
            </a:r>
          </a:p>
        </p:txBody>
      </p:sp>
    </p:spTree>
    <p:extLst>
      <p:ext uri="{BB962C8B-B14F-4D97-AF65-F5344CB8AC3E}">
        <p14:creationId xmlns:p14="http://schemas.microsoft.com/office/powerpoint/2010/main" val="291529921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descr="iStock_000001026615X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19050"/>
            <a:ext cx="984885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0908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4" descr="shutterstock_1873289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563" y="0"/>
            <a:ext cx="10533063"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8663" y="2971800"/>
            <a:ext cx="8229600" cy="1143000"/>
          </a:xfrm>
        </p:spPr>
        <p:txBody>
          <a:bodyPr/>
          <a:lstStyle/>
          <a:p>
            <a:pPr>
              <a:defRPr/>
            </a:pPr>
            <a:r>
              <a:rPr lang="en-US" dirty="0" smtClean="0">
                <a:solidFill>
                  <a:schemeClr val="bg1"/>
                </a:solidFill>
              </a:rPr>
              <a:t>Class 1</a:t>
            </a:r>
            <a:endParaRPr lang="en-US" dirty="0">
              <a:solidFill>
                <a:schemeClr val="bg1"/>
              </a:solidFill>
            </a:endParaRPr>
          </a:p>
        </p:txBody>
      </p:sp>
      <p:sp>
        <p:nvSpPr>
          <p:cNvPr id="4" name="Slide Number Placeholder 3"/>
          <p:cNvSpPr>
            <a:spLocks noGrp="1"/>
          </p:cNvSpPr>
          <p:nvPr>
            <p:ph type="sldNum" sz="quarter" idx="11"/>
          </p:nvPr>
        </p:nvSpPr>
        <p:spPr/>
        <p:txBody>
          <a:bodyPr/>
          <a:lstStyle/>
          <a:p>
            <a:pPr>
              <a:defRPr/>
            </a:pPr>
            <a:endParaRPr lang="en-US"/>
          </a:p>
        </p:txBody>
      </p:sp>
    </p:spTree>
    <p:extLst>
      <p:ext uri="{BB962C8B-B14F-4D97-AF65-F5344CB8AC3E}">
        <p14:creationId xmlns:p14="http://schemas.microsoft.com/office/powerpoint/2010/main" val="386918854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n-US" dirty="0" smtClean="0"/>
              <a:t>What We’ll Cover in this Class</a:t>
            </a:r>
          </a:p>
        </p:txBody>
      </p:sp>
      <p:sp>
        <p:nvSpPr>
          <p:cNvPr id="39938" name="TextBox 4"/>
          <p:cNvSpPr txBox="1">
            <a:spLocks noChangeArrowheads="1"/>
          </p:cNvSpPr>
          <p:nvPr/>
        </p:nvSpPr>
        <p:spPr bwMode="auto">
          <a:xfrm>
            <a:off x="1670050" y="2238375"/>
            <a:ext cx="5934075" cy="310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BlairMdITC TT-Medium" charset="0"/>
              <a:buAutoNum type="arabicPeriod"/>
            </a:pPr>
            <a:r>
              <a:rPr lang="en-US" sz="2800" dirty="0" smtClean="0">
                <a:latin typeface="Century Gothic" charset="0"/>
                <a:cs typeface="Century Gothic" charset="0"/>
              </a:rPr>
              <a:t>SEO</a:t>
            </a:r>
          </a:p>
          <a:p>
            <a:pPr>
              <a:buFont typeface="BlairMdITC TT-Medium" charset="0"/>
              <a:buAutoNum type="arabicPeriod"/>
            </a:pPr>
            <a:r>
              <a:rPr lang="en-US" sz="2800" dirty="0" smtClean="0">
                <a:latin typeface="Century Gothic" charset="0"/>
                <a:cs typeface="Century Gothic" charset="0"/>
              </a:rPr>
              <a:t>SEM</a:t>
            </a:r>
            <a:endParaRPr lang="en-US" sz="2800" dirty="0">
              <a:latin typeface="Century Gothic" charset="0"/>
              <a:cs typeface="Century Gothic" charset="0"/>
            </a:endParaRPr>
          </a:p>
          <a:p>
            <a:pPr>
              <a:buFont typeface="BlairMdITC TT-Medium" charset="0"/>
              <a:buAutoNum type="arabicPeriod"/>
            </a:pPr>
            <a:r>
              <a:rPr lang="en-US" sz="2800" dirty="0">
                <a:latin typeface="Century Gothic" charset="0"/>
                <a:cs typeface="Century Gothic" charset="0"/>
              </a:rPr>
              <a:t>SMO</a:t>
            </a:r>
          </a:p>
          <a:p>
            <a:pPr>
              <a:buFont typeface="BlairMdITC TT-Medium" charset="0"/>
              <a:buAutoNum type="arabicPeriod"/>
            </a:pPr>
            <a:r>
              <a:rPr lang="en-US" sz="2800" dirty="0">
                <a:latin typeface="Century Gothic" charset="0"/>
                <a:cs typeface="Century Gothic" charset="0"/>
              </a:rPr>
              <a:t>Tools and Tricks </a:t>
            </a:r>
          </a:p>
          <a:p>
            <a:pPr>
              <a:buFont typeface="BlairMdITC TT-Medium" charset="0"/>
              <a:buAutoNum type="arabicPeriod"/>
            </a:pPr>
            <a:r>
              <a:rPr lang="en-US" sz="2800" dirty="0">
                <a:latin typeface="Century Gothic" charset="0"/>
                <a:cs typeface="Century Gothic" charset="0"/>
              </a:rPr>
              <a:t>Checklists</a:t>
            </a:r>
          </a:p>
          <a:p>
            <a:pPr>
              <a:buFont typeface="BlairMdITC TT-Medium" charset="0"/>
              <a:buAutoNum type="arabicPeriod"/>
            </a:pPr>
            <a:r>
              <a:rPr lang="en-US" sz="2800" dirty="0">
                <a:latin typeface="Century Gothic" charset="0"/>
                <a:cs typeface="Century Gothic" charset="0"/>
              </a:rPr>
              <a:t>Strategy and Best Practices</a:t>
            </a:r>
          </a:p>
          <a:p>
            <a:pPr>
              <a:buFont typeface="BlairMdITC TT-Medium" charset="0"/>
              <a:buAutoNum type="arabicPeriod"/>
            </a:pPr>
            <a:r>
              <a:rPr lang="en-US" sz="2800" dirty="0">
                <a:latin typeface="Century Gothic" charset="0"/>
                <a:cs typeface="Century Gothic" charset="0"/>
              </a:rPr>
              <a:t>Summary and Next Steps</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utterstock_744427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6200"/>
            <a:ext cx="10026317" cy="6858000"/>
          </a:xfrm>
          <a:prstGeom prst="rect">
            <a:avLst/>
          </a:prstGeom>
        </p:spPr>
      </p:pic>
    </p:spTree>
    <p:extLst>
      <p:ext uri="{BB962C8B-B14F-4D97-AF65-F5344CB8AC3E}">
        <p14:creationId xmlns:p14="http://schemas.microsoft.com/office/powerpoint/2010/main" val="253975562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n-US" dirty="0" smtClean="0"/>
              <a:t>Two Tuesdays and a Saturday</a:t>
            </a:r>
          </a:p>
        </p:txBody>
      </p:sp>
      <p:sp>
        <p:nvSpPr>
          <p:cNvPr id="41986" name="TextBox 4"/>
          <p:cNvSpPr txBox="1">
            <a:spLocks noChangeArrowheads="1"/>
          </p:cNvSpPr>
          <p:nvPr/>
        </p:nvSpPr>
        <p:spPr bwMode="auto">
          <a:xfrm>
            <a:off x="1295400" y="2209800"/>
            <a:ext cx="69342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smtClean="0">
                <a:latin typeface="Century Gothic" charset="0"/>
                <a:cs typeface="Century Gothic" charset="0"/>
              </a:rPr>
              <a:t>This course is short</a:t>
            </a:r>
            <a:r>
              <a:rPr lang="en-US" sz="2800" dirty="0">
                <a:latin typeface="Century Gothic" charset="0"/>
                <a:cs typeface="Century Gothic" charset="0"/>
              </a:rPr>
              <a:t>. Make the most of it.</a:t>
            </a:r>
          </a:p>
          <a:p>
            <a:r>
              <a:rPr lang="en-US" sz="2800" dirty="0" smtClean="0">
                <a:latin typeface="Century Gothic" charset="0"/>
                <a:cs typeface="Century Gothic" charset="0"/>
              </a:rPr>
              <a:t>Setup</a:t>
            </a:r>
            <a:r>
              <a:rPr lang="en-US" sz="2800" dirty="0">
                <a:latin typeface="Century Gothic" charset="0"/>
                <a:cs typeface="Century Gothic" charset="0"/>
              </a:rPr>
              <a:t>, SEO, Blog, Analytics, SMO, Site Clinics, Paid Search, </a:t>
            </a:r>
            <a:r>
              <a:rPr lang="en-US" sz="2800" dirty="0" err="1">
                <a:latin typeface="Century Gothic" charset="0"/>
                <a:cs typeface="Century Gothic" charset="0"/>
              </a:rPr>
              <a:t>AdWords</a:t>
            </a:r>
            <a:r>
              <a:rPr lang="en-US" sz="2800" dirty="0">
                <a:latin typeface="Century Gothic" charset="0"/>
                <a:cs typeface="Century Gothic" charset="0"/>
              </a:rPr>
              <a:t>, Questions, Strategy and Best Practices, more resources…</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n-US" dirty="0" smtClean="0"/>
              <a:t>Class 1 Agenda</a:t>
            </a:r>
          </a:p>
        </p:txBody>
      </p:sp>
      <p:sp>
        <p:nvSpPr>
          <p:cNvPr id="41986" name="TextBox 4"/>
          <p:cNvSpPr txBox="1">
            <a:spLocks noChangeArrowheads="1"/>
          </p:cNvSpPr>
          <p:nvPr/>
        </p:nvSpPr>
        <p:spPr bwMode="auto">
          <a:xfrm>
            <a:off x="1295400" y="2209800"/>
            <a:ext cx="6934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4350" indent="-514350">
              <a:buFont typeface="+mj-lt"/>
              <a:buAutoNum type="arabicPeriod"/>
            </a:pPr>
            <a:r>
              <a:rPr lang="en-US" sz="2800" dirty="0" smtClean="0">
                <a:latin typeface="Century Gothic" charset="0"/>
                <a:cs typeface="Century Gothic" charset="0"/>
              </a:rPr>
              <a:t>Setup</a:t>
            </a:r>
          </a:p>
          <a:p>
            <a:pPr marL="514350" indent="-514350">
              <a:buFont typeface="+mj-lt"/>
              <a:buAutoNum type="arabicPeriod"/>
            </a:pPr>
            <a:r>
              <a:rPr lang="en-US" sz="2800" dirty="0" smtClean="0">
                <a:latin typeface="Century Gothic" charset="0"/>
                <a:cs typeface="Century Gothic" charset="0"/>
              </a:rPr>
              <a:t>SEO </a:t>
            </a:r>
          </a:p>
          <a:p>
            <a:pPr marL="514350" indent="-514350">
              <a:buFont typeface="+mj-lt"/>
              <a:buAutoNum type="arabicPeriod"/>
            </a:pPr>
            <a:r>
              <a:rPr lang="en-US" sz="2800" dirty="0" smtClean="0">
                <a:latin typeface="Century Gothic" charset="0"/>
                <a:cs typeface="Century Gothic" charset="0"/>
              </a:rPr>
              <a:t>Blog Homework</a:t>
            </a:r>
          </a:p>
        </p:txBody>
      </p:sp>
    </p:spTree>
    <p:extLst>
      <p:ext uri="{BB962C8B-B14F-4D97-AF65-F5344CB8AC3E}">
        <p14:creationId xmlns:p14="http://schemas.microsoft.com/office/powerpoint/2010/main" val="253269624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defRPr/>
            </a:pPr>
            <a:r>
              <a:rPr lang="en-US" dirty="0" smtClean="0"/>
              <a:t>1. Setup: What do you need for this class?</a:t>
            </a:r>
          </a:p>
        </p:txBody>
      </p:sp>
      <p:sp>
        <p:nvSpPr>
          <p:cNvPr id="28675" name="Rectangle 3"/>
          <p:cNvSpPr>
            <a:spLocks noGrp="1" noChangeArrowheads="1"/>
          </p:cNvSpPr>
          <p:nvPr>
            <p:ph type="body" idx="1"/>
          </p:nvPr>
        </p:nvSpPr>
        <p:spPr>
          <a:xfrm>
            <a:off x="838200" y="1905000"/>
            <a:ext cx="7696200" cy="4114800"/>
          </a:xfrm>
        </p:spPr>
        <p:txBody>
          <a:bodyPr/>
          <a:lstStyle/>
          <a:p>
            <a:pPr marL="0" indent="0" eaLnBrk="1" hangingPunct="1">
              <a:buFontTx/>
              <a:buNone/>
              <a:defRPr/>
            </a:pPr>
            <a:r>
              <a:rPr lang="en-US" sz="2800" dirty="0" smtClean="0"/>
              <a:t>Access to a website you can analyze</a:t>
            </a:r>
          </a:p>
          <a:p>
            <a:pPr lvl="1" eaLnBrk="1" hangingPunct="1">
              <a:defRPr/>
            </a:pPr>
            <a:r>
              <a:rPr lang="en-US" sz="2400" dirty="0" smtClean="0"/>
              <a:t>Preferably with social media accounts for the same site already in place</a:t>
            </a:r>
          </a:p>
          <a:p>
            <a:pPr lvl="1" eaLnBrk="1" hangingPunct="1">
              <a:defRPr/>
            </a:pPr>
            <a:r>
              <a:rPr lang="en-US" sz="2400" dirty="0" smtClean="0"/>
              <a:t>Don’t have one? No problem! You may use the class blog at </a:t>
            </a:r>
            <a:r>
              <a:rPr lang="en-US" sz="2400" dirty="0" smtClean="0">
                <a:hlinkClick r:id="rId3"/>
              </a:rPr>
              <a:t>http://dgtl.us</a:t>
            </a:r>
            <a:r>
              <a:rPr lang="en-US" sz="2400" dirty="0" smtClean="0"/>
              <a:t> to practice with and </a:t>
            </a:r>
          </a:p>
          <a:p>
            <a:pPr lvl="1" eaLnBrk="1" hangingPunct="1">
              <a:defRPr/>
            </a:pPr>
            <a:r>
              <a:rPr lang="en-US" sz="2400" dirty="0" smtClean="0"/>
              <a:t>your assignment is to post one blog post whether you have a site or not.</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304800"/>
            <a:ext cx="7772400" cy="1143000"/>
          </a:xfrm>
        </p:spPr>
        <p:txBody>
          <a:bodyPr/>
          <a:lstStyle/>
          <a:p>
            <a:pPr eaLnBrk="1" hangingPunct="1">
              <a:defRPr/>
            </a:pPr>
            <a:r>
              <a:rPr lang="en-US" dirty="0" smtClean="0"/>
              <a:t>Class Sites</a:t>
            </a:r>
          </a:p>
        </p:txBody>
      </p:sp>
      <p:sp>
        <p:nvSpPr>
          <p:cNvPr id="28675" name="Rectangle 3"/>
          <p:cNvSpPr>
            <a:spLocks noGrp="1" noChangeArrowheads="1"/>
          </p:cNvSpPr>
          <p:nvPr>
            <p:ph type="body" idx="1"/>
          </p:nvPr>
        </p:nvSpPr>
        <p:spPr>
          <a:xfrm>
            <a:off x="1066800" y="1600200"/>
            <a:ext cx="7162800" cy="4114800"/>
          </a:xfrm>
        </p:spPr>
        <p:txBody>
          <a:bodyPr/>
          <a:lstStyle/>
          <a:p>
            <a:pPr marL="0" indent="0" algn="ctr" eaLnBrk="1" hangingPunct="1">
              <a:buFontTx/>
              <a:buNone/>
              <a:defRPr/>
            </a:pPr>
            <a:r>
              <a:rPr lang="en-US" dirty="0" smtClean="0"/>
              <a:t>Course Materials:</a:t>
            </a:r>
          </a:p>
          <a:p>
            <a:pPr marL="0" indent="0" algn="ctr" eaLnBrk="1" hangingPunct="1">
              <a:buFontTx/>
              <a:buNone/>
              <a:defRPr/>
            </a:pPr>
            <a:r>
              <a:rPr lang="en-US" dirty="0" smtClean="0">
                <a:hlinkClick r:id="rId3"/>
              </a:rPr>
              <a:t>http://www.susby.com/sfsu/</a:t>
            </a:r>
            <a:r>
              <a:rPr lang="en-US" dirty="0" smtClean="0"/>
              <a:t> </a:t>
            </a:r>
          </a:p>
          <a:p>
            <a:pPr marL="0" indent="0" algn="ctr" eaLnBrk="1" hangingPunct="1">
              <a:buFontTx/>
              <a:buNone/>
              <a:defRPr/>
            </a:pPr>
            <a:endParaRPr lang="en-US" dirty="0"/>
          </a:p>
          <a:p>
            <a:pPr marL="0" indent="0" algn="ctr" eaLnBrk="1" hangingPunct="1">
              <a:buFontTx/>
              <a:buNone/>
              <a:defRPr/>
            </a:pPr>
            <a:r>
              <a:rPr lang="en-US" dirty="0" smtClean="0"/>
              <a:t>Class Blog: </a:t>
            </a:r>
            <a:br>
              <a:rPr lang="en-US" dirty="0" smtClean="0"/>
            </a:br>
            <a:r>
              <a:rPr lang="en-US" dirty="0" smtClean="0">
                <a:hlinkClick r:id="rId4"/>
              </a:rPr>
              <a:t>http://dgtl.us</a:t>
            </a:r>
            <a:r>
              <a:rPr lang="en-US" dirty="0" smtClean="0"/>
              <a:t> </a:t>
            </a:r>
            <a:endParaRPr lang="en-US" dirty="0"/>
          </a:p>
          <a:p>
            <a:pPr marL="0" indent="0" eaLnBrk="1" hangingPunct="1">
              <a:buFontTx/>
              <a:buNone/>
              <a:defRPr/>
            </a:pPr>
            <a:endParaRPr lang="en-US" dirty="0" smtClean="0"/>
          </a:p>
          <a:p>
            <a:pPr eaLnBrk="1" hangingPunct="1">
              <a:defRPr/>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304800"/>
            <a:ext cx="7772400" cy="1143000"/>
          </a:xfrm>
        </p:spPr>
        <p:txBody>
          <a:bodyPr/>
          <a:lstStyle/>
          <a:p>
            <a:pPr eaLnBrk="1" hangingPunct="1">
              <a:defRPr/>
            </a:pPr>
            <a:r>
              <a:rPr lang="en-US" dirty="0" smtClean="0"/>
              <a:t>Setup</a:t>
            </a:r>
          </a:p>
        </p:txBody>
      </p:sp>
      <p:sp>
        <p:nvSpPr>
          <p:cNvPr id="28675" name="Rectangle 3"/>
          <p:cNvSpPr>
            <a:spLocks noGrp="1" noChangeArrowheads="1"/>
          </p:cNvSpPr>
          <p:nvPr>
            <p:ph type="body" idx="1"/>
          </p:nvPr>
        </p:nvSpPr>
        <p:spPr>
          <a:xfrm>
            <a:off x="1066800" y="1295400"/>
            <a:ext cx="7162800" cy="4114800"/>
          </a:xfrm>
        </p:spPr>
        <p:txBody>
          <a:bodyPr/>
          <a:lstStyle/>
          <a:p>
            <a:pPr marL="0" indent="0" eaLnBrk="1" hangingPunct="1">
              <a:buFontTx/>
              <a:buNone/>
              <a:defRPr/>
            </a:pPr>
            <a:r>
              <a:rPr lang="en-US" sz="2400" dirty="0" smtClean="0"/>
              <a:t>Make sure we all have:</a:t>
            </a:r>
          </a:p>
          <a:p>
            <a:pPr marL="514350" indent="-514350" eaLnBrk="1" hangingPunct="1">
              <a:buFont typeface="+mj-lt"/>
              <a:buAutoNum type="arabicPeriod"/>
              <a:defRPr/>
            </a:pPr>
            <a:r>
              <a:rPr lang="en-US" sz="2400" dirty="0" smtClean="0"/>
              <a:t>Google Account</a:t>
            </a:r>
          </a:p>
          <a:p>
            <a:pPr marL="514350" indent="-514350" eaLnBrk="1" hangingPunct="1">
              <a:buFont typeface="+mj-lt"/>
              <a:buAutoNum type="arabicPeriod"/>
              <a:defRPr/>
            </a:pPr>
            <a:r>
              <a:rPr lang="en-US" sz="2400" dirty="0" smtClean="0"/>
              <a:t>Google Analytics </a:t>
            </a:r>
            <a:r>
              <a:rPr lang="en-US" sz="1600" dirty="0" smtClean="0"/>
              <a:t>(or use the class account)</a:t>
            </a:r>
          </a:p>
          <a:p>
            <a:pPr marL="514350" indent="-514350" eaLnBrk="1" hangingPunct="1">
              <a:buFont typeface="+mj-lt"/>
              <a:buAutoNum type="arabicPeriod"/>
              <a:defRPr/>
            </a:pPr>
            <a:r>
              <a:rPr lang="en-US" sz="2400" dirty="0" smtClean="0"/>
              <a:t>Google </a:t>
            </a:r>
            <a:r>
              <a:rPr lang="en-US" sz="2400" dirty="0" err="1" smtClean="0"/>
              <a:t>AdWords</a:t>
            </a:r>
            <a:r>
              <a:rPr lang="en-US" sz="2400" dirty="0" smtClean="0"/>
              <a:t> </a:t>
            </a:r>
            <a:r>
              <a:rPr lang="en-US" sz="1600" dirty="0" smtClean="0"/>
              <a:t>(or use the class account)</a:t>
            </a:r>
          </a:p>
          <a:p>
            <a:pPr marL="514350" indent="-514350" eaLnBrk="1" hangingPunct="1">
              <a:buFont typeface="+mj-lt"/>
              <a:buAutoNum type="arabicPeriod"/>
              <a:defRPr/>
            </a:pPr>
            <a:r>
              <a:rPr lang="en-US" sz="2400" dirty="0" smtClean="0"/>
              <a:t>Google Plus</a:t>
            </a:r>
          </a:p>
          <a:p>
            <a:pPr marL="514350" indent="-514350" eaLnBrk="1" hangingPunct="1">
              <a:buFont typeface="+mj-lt"/>
              <a:buAutoNum type="arabicPeriod"/>
              <a:defRPr/>
            </a:pPr>
            <a:r>
              <a:rPr lang="en-US" sz="2400" dirty="0" smtClean="0"/>
              <a:t>Facebook Account</a:t>
            </a:r>
          </a:p>
          <a:p>
            <a:pPr marL="514350" indent="-514350" eaLnBrk="1" hangingPunct="1">
              <a:buFont typeface="+mj-lt"/>
              <a:buAutoNum type="arabicPeriod"/>
              <a:defRPr/>
            </a:pPr>
            <a:r>
              <a:rPr lang="en-US" sz="2400" dirty="0" smtClean="0"/>
              <a:t>LinkedIn Account</a:t>
            </a:r>
          </a:p>
          <a:p>
            <a:pPr marL="514350" indent="-514350" eaLnBrk="1" hangingPunct="1">
              <a:buFont typeface="+mj-lt"/>
              <a:buAutoNum type="arabicPeriod"/>
              <a:defRPr/>
            </a:pPr>
            <a:r>
              <a:rPr lang="en-US" sz="2400" dirty="0" smtClean="0"/>
              <a:t>Twitter Account</a:t>
            </a:r>
          </a:p>
          <a:p>
            <a:pPr marL="514350" indent="-514350" eaLnBrk="1" hangingPunct="1">
              <a:buFont typeface="+mj-lt"/>
              <a:buAutoNum type="arabicPeriod"/>
              <a:defRPr/>
            </a:pPr>
            <a:endParaRPr lang="en-US" sz="2400" b="1" dirty="0">
              <a:solidFill>
                <a:srgbClr val="FF0000"/>
              </a:solidFill>
            </a:endParaRPr>
          </a:p>
          <a:p>
            <a:pPr marL="0" indent="0" eaLnBrk="1" hangingPunct="1">
              <a:buNone/>
              <a:defRPr/>
            </a:pPr>
            <a:r>
              <a:rPr lang="en-US" sz="1600" b="1" dirty="0" smtClean="0">
                <a:solidFill>
                  <a:srgbClr val="FF0000"/>
                </a:solidFill>
              </a:rPr>
              <a:t>If you don’t have all of these, your homework is to set them all up.</a:t>
            </a:r>
          </a:p>
          <a:p>
            <a:pPr marL="0" indent="0" eaLnBrk="1" hangingPunct="1">
              <a:buFontTx/>
              <a:buNone/>
              <a:defRPr/>
            </a:pPr>
            <a:endParaRPr lang="en-US" dirty="0" smtClean="0"/>
          </a:p>
          <a:p>
            <a:pPr marL="0" indent="0" eaLnBrk="1" hangingPunct="1">
              <a:buFontTx/>
              <a:buNone/>
              <a:defRPr/>
            </a:pPr>
            <a:endParaRPr lang="en-US" dirty="0" smtClean="0"/>
          </a:p>
          <a:p>
            <a:pPr eaLnBrk="1" hangingPunct="1">
              <a:defRPr/>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304800"/>
            <a:ext cx="7772400" cy="1143000"/>
          </a:xfrm>
        </p:spPr>
        <p:txBody>
          <a:bodyPr/>
          <a:lstStyle/>
          <a:p>
            <a:pPr eaLnBrk="1" hangingPunct="1">
              <a:defRPr/>
            </a:pPr>
            <a:r>
              <a:rPr lang="en-US" dirty="0" smtClean="0"/>
              <a:t>Why do we need all of these?</a:t>
            </a:r>
          </a:p>
        </p:txBody>
      </p:sp>
      <p:sp>
        <p:nvSpPr>
          <p:cNvPr id="28675" name="Rectangle 3"/>
          <p:cNvSpPr>
            <a:spLocks noGrp="1" noChangeArrowheads="1"/>
          </p:cNvSpPr>
          <p:nvPr>
            <p:ph type="body" idx="1"/>
          </p:nvPr>
        </p:nvSpPr>
        <p:spPr>
          <a:xfrm>
            <a:off x="1066800" y="1295400"/>
            <a:ext cx="7162800" cy="4114800"/>
          </a:xfrm>
        </p:spPr>
        <p:txBody>
          <a:bodyPr/>
          <a:lstStyle/>
          <a:p>
            <a:pPr marL="0" indent="0" eaLnBrk="1" hangingPunct="1">
              <a:buFontTx/>
              <a:buNone/>
              <a:defRPr/>
            </a:pPr>
            <a:r>
              <a:rPr lang="en-US" dirty="0" smtClean="0"/>
              <a:t/>
            </a:r>
            <a:br>
              <a:rPr lang="en-US" dirty="0" smtClean="0"/>
            </a:br>
            <a:r>
              <a:rPr lang="en-US" sz="2400" dirty="0" smtClean="0"/>
              <a:t>1. Search is primarily</a:t>
            </a:r>
          </a:p>
          <a:p>
            <a:pPr marL="0" indent="0" eaLnBrk="1" hangingPunct="1">
              <a:buFontTx/>
              <a:buNone/>
              <a:defRPr/>
            </a:pP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2. Social signals help Google to decide if your website, web-page, or blog post is worth ranking.</a:t>
            </a:r>
          </a:p>
          <a:p>
            <a:pPr marL="0" indent="0" eaLnBrk="1" hangingPunct="1">
              <a:buFontTx/>
              <a:buNone/>
              <a:defRPr/>
            </a:pPr>
            <a:endParaRPr lang="en-US" dirty="0" smtClean="0"/>
          </a:p>
          <a:p>
            <a:pPr eaLnBrk="1" hangingPunct="1">
              <a:defRPr/>
            </a:pPr>
            <a:endParaRPr lang="en-US" dirty="0" smtClean="0"/>
          </a:p>
        </p:txBody>
      </p:sp>
      <p:pic>
        <p:nvPicPr>
          <p:cNvPr id="2" name="Picture 1" descr="Screen Shot 2015-03-07 at 9.32.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1333500"/>
            <a:ext cx="1447800" cy="1409700"/>
          </a:xfrm>
          <a:prstGeom prst="rect">
            <a:avLst/>
          </a:prstGeom>
        </p:spPr>
      </p:pic>
    </p:spTree>
    <p:extLst>
      <p:ext uri="{BB962C8B-B14F-4D97-AF65-F5344CB8AC3E}">
        <p14:creationId xmlns:p14="http://schemas.microsoft.com/office/powerpoint/2010/main" val="2051090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Screen shot 2012-05-21 at 2.30.0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667000"/>
            <a:ext cx="275748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2"/>
          <p:cNvSpPr>
            <a:spLocks noGrp="1" noChangeArrowheads="1"/>
          </p:cNvSpPr>
          <p:nvPr>
            <p:ph type="title"/>
          </p:nvPr>
        </p:nvSpPr>
        <p:spPr>
          <a:xfrm>
            <a:off x="685800" y="304800"/>
            <a:ext cx="7772400" cy="1143000"/>
          </a:xfrm>
        </p:spPr>
        <p:txBody>
          <a:bodyPr/>
          <a:lstStyle/>
          <a:p>
            <a:pPr eaLnBrk="1" hangingPunct="1">
              <a:defRPr/>
            </a:pPr>
            <a:r>
              <a:rPr lang="en-US" dirty="0" smtClean="0"/>
              <a:t>What is a search ranking?</a:t>
            </a:r>
          </a:p>
        </p:txBody>
      </p:sp>
      <p:sp>
        <p:nvSpPr>
          <p:cNvPr id="3" name="Content Placeholder 2"/>
          <p:cNvSpPr>
            <a:spLocks noGrp="1"/>
          </p:cNvSpPr>
          <p:nvPr>
            <p:ph idx="1"/>
          </p:nvPr>
        </p:nvSpPr>
        <p:spPr>
          <a:xfrm>
            <a:off x="609600" y="1600200"/>
            <a:ext cx="7772400" cy="4114800"/>
          </a:xfrm>
        </p:spPr>
        <p:txBody>
          <a:bodyPr/>
          <a:lstStyle/>
          <a:p>
            <a:pPr marL="0" indent="0">
              <a:buNone/>
            </a:pPr>
            <a:r>
              <a:rPr lang="en-US" sz="2400" b="1" dirty="0" smtClean="0"/>
              <a:t>Demonstration: </a:t>
            </a:r>
            <a:br>
              <a:rPr lang="en-US" sz="2400" b="1" dirty="0" smtClean="0"/>
            </a:br>
            <a:r>
              <a:rPr lang="en-US" sz="2400" dirty="0" smtClean="0"/>
              <a:t>What should we search for on Google?</a:t>
            </a:r>
          </a:p>
          <a:p>
            <a:pPr marL="0" indent="0">
              <a:buNone/>
            </a:pPr>
            <a:r>
              <a:rPr lang="en-US" sz="2400" dirty="0" smtClean="0"/>
              <a:t>[Who wants to volunteer a keyword search?]</a:t>
            </a:r>
            <a:endParaRPr lang="en-US" sz="2400" dirty="0"/>
          </a:p>
        </p:txBody>
      </p:sp>
      <p:sp>
        <p:nvSpPr>
          <p:cNvPr id="4" name="Slide Number Placeholder 3"/>
          <p:cNvSpPr>
            <a:spLocks noGrp="1"/>
          </p:cNvSpPr>
          <p:nvPr>
            <p:ph type="sldNum" sz="quarter" idx="11"/>
          </p:nvPr>
        </p:nvSpPr>
        <p:spPr/>
        <p:txBody>
          <a:bodyPr/>
          <a:lstStyle/>
          <a:p>
            <a:pPr>
              <a:defRPr/>
            </a:pPr>
            <a:endParaRPr lang="en-US"/>
          </a:p>
        </p:txBody>
      </p:sp>
    </p:spTree>
    <p:extLst>
      <p:ext uri="{BB962C8B-B14F-4D97-AF65-F5344CB8AC3E}">
        <p14:creationId xmlns:p14="http://schemas.microsoft.com/office/powerpoint/2010/main" val="129553470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descr="Screen shot 2012-05-21 at 2.00.3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6588" y="381000"/>
            <a:ext cx="7897812"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n-US" dirty="0" smtClean="0"/>
              <a:t>SEO</a:t>
            </a:r>
          </a:p>
        </p:txBody>
      </p:sp>
      <p:sp>
        <p:nvSpPr>
          <p:cNvPr id="3" name="Rectangle 3"/>
          <p:cNvSpPr txBox="1">
            <a:spLocks noChangeArrowheads="1"/>
          </p:cNvSpPr>
          <p:nvPr/>
        </p:nvSpPr>
        <p:spPr bwMode="auto">
          <a:xfrm>
            <a:off x="685800" y="1981200"/>
            <a:ext cx="716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514350" indent="-514350" eaLnBrk="1" hangingPunct="1">
              <a:buFont typeface="+mj-lt"/>
              <a:buAutoNum type="alphaLcPeriod"/>
              <a:defRPr/>
            </a:pPr>
            <a:r>
              <a:rPr lang="en-US" sz="2400" dirty="0" smtClean="0">
                <a:latin typeface="Century Gothic"/>
                <a:cs typeface="Century Gothic"/>
              </a:rPr>
              <a:t>What is SEO?</a:t>
            </a:r>
          </a:p>
          <a:p>
            <a:pPr marL="514350" indent="-514350" eaLnBrk="1" hangingPunct="1">
              <a:buFont typeface="+mj-lt"/>
              <a:buAutoNum type="alphaLcPeriod"/>
              <a:defRPr/>
            </a:pPr>
            <a:r>
              <a:rPr lang="en-US" sz="2400" dirty="0" smtClean="0">
                <a:latin typeface="Century Gothic"/>
                <a:cs typeface="Century Gothic"/>
              </a:rPr>
              <a:t>What is an SEO?</a:t>
            </a:r>
          </a:p>
          <a:p>
            <a:pPr marL="514350" indent="-514350" eaLnBrk="1" hangingPunct="1">
              <a:buFont typeface="+mj-lt"/>
              <a:buAutoNum type="alphaLcPeriod"/>
              <a:defRPr/>
            </a:pPr>
            <a:r>
              <a:rPr lang="en-US" sz="2400" dirty="0" smtClean="0">
                <a:latin typeface="Century Gothic"/>
                <a:cs typeface="Century Gothic"/>
              </a:rPr>
              <a:t>What does an SEO do?</a:t>
            </a:r>
          </a:p>
          <a:p>
            <a:pPr marL="914400" lvl="1" indent="-514350" eaLnBrk="1" hangingPunct="1">
              <a:buFont typeface="+mj-lt"/>
              <a:buAutoNum type="romanLcPeriod"/>
              <a:defRPr/>
            </a:pPr>
            <a:r>
              <a:rPr lang="en-US" sz="2000" dirty="0" smtClean="0">
                <a:latin typeface="Century Gothic"/>
                <a:cs typeface="Century Gothic"/>
              </a:rPr>
              <a:t>Keywords</a:t>
            </a:r>
          </a:p>
          <a:p>
            <a:pPr marL="914400" lvl="1" indent="-514350" eaLnBrk="1" hangingPunct="1">
              <a:buFont typeface="+mj-lt"/>
              <a:buAutoNum type="romanLcPeriod"/>
              <a:defRPr/>
            </a:pPr>
            <a:r>
              <a:rPr lang="en-US" sz="2000" dirty="0" smtClean="0">
                <a:latin typeface="Century Gothic"/>
                <a:cs typeface="Century Gothic"/>
              </a:rPr>
              <a:t>Placement</a:t>
            </a:r>
          </a:p>
          <a:p>
            <a:pPr marL="914400" lvl="1" indent="-514350" eaLnBrk="1" hangingPunct="1">
              <a:buFont typeface="+mj-lt"/>
              <a:buAutoNum type="romanLcPeriod"/>
              <a:defRPr/>
            </a:pPr>
            <a:r>
              <a:rPr lang="en-US" sz="2000" dirty="0" smtClean="0">
                <a:latin typeface="Century Gothic"/>
                <a:cs typeface="Century Gothic"/>
              </a:rPr>
              <a:t>Links</a:t>
            </a:r>
          </a:p>
          <a:p>
            <a:pPr marL="514350" indent="-514350" eaLnBrk="1" hangingPunct="1">
              <a:buFont typeface="+mj-lt"/>
              <a:buAutoNum type="alphaLcPeriod"/>
              <a:defRPr/>
            </a:pPr>
            <a:r>
              <a:rPr lang="en-US" sz="2400" dirty="0" smtClean="0">
                <a:latin typeface="Century Gothic"/>
                <a:cs typeface="Century Gothic"/>
              </a:rPr>
              <a:t>Is there an SEO in the house?</a:t>
            </a:r>
          </a:p>
          <a:p>
            <a:pPr marL="514350" indent="-514350" eaLnBrk="1" hangingPunct="1">
              <a:buFont typeface="+mj-lt"/>
              <a:buAutoNum type="alphaLcPeriod"/>
              <a:defRPr/>
            </a:pPr>
            <a:r>
              <a:rPr lang="en-US" sz="2400" dirty="0" smtClean="0">
                <a:latin typeface="Century Gothic"/>
                <a:cs typeface="Century Gothic"/>
              </a:rPr>
              <a:t>Link Building</a:t>
            </a:r>
          </a:p>
          <a:p>
            <a:pPr marL="514350" indent="-514350" eaLnBrk="1" hangingPunct="1">
              <a:buFont typeface="+mj-lt"/>
              <a:buAutoNum type="alphaLcPeriod"/>
              <a:defRPr/>
            </a:pPr>
            <a:r>
              <a:rPr lang="en-US" sz="2400" dirty="0" smtClean="0">
                <a:latin typeface="Century Gothic"/>
                <a:cs typeface="Century Gothic"/>
              </a:rPr>
              <a:t>Tools</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do you do when you are looking for information?</a:t>
            </a:r>
            <a:endParaRPr lang="en-US" dirty="0"/>
          </a:p>
        </p:txBody>
      </p:sp>
      <p:pic>
        <p:nvPicPr>
          <p:cNvPr id="62466" name="Picture 4" descr="Screen shot 2012-05-21 at 2.30.0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238161"/>
            <a:ext cx="3048000" cy="463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4" descr="shutterstock_1873289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563" y="0"/>
            <a:ext cx="10533063"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8663" y="2971800"/>
            <a:ext cx="8229600" cy="1143000"/>
          </a:xfrm>
        </p:spPr>
        <p:txBody>
          <a:bodyPr/>
          <a:lstStyle/>
          <a:p>
            <a:pPr>
              <a:defRPr/>
            </a:pPr>
            <a:r>
              <a:rPr lang="en-US" dirty="0" smtClean="0">
                <a:solidFill>
                  <a:schemeClr val="bg1"/>
                </a:solidFill>
              </a:rPr>
              <a:t>Introductions</a:t>
            </a:r>
            <a:endParaRPr lang="en-US" dirty="0">
              <a:solidFill>
                <a:schemeClr val="bg1"/>
              </a:solidFill>
            </a:endParaRPr>
          </a:p>
        </p:txBody>
      </p:sp>
      <p:sp>
        <p:nvSpPr>
          <p:cNvPr id="4" name="Slide Number Placeholder 3"/>
          <p:cNvSpPr>
            <a:spLocks noGrp="1"/>
          </p:cNvSpPr>
          <p:nvPr>
            <p:ph type="sldNum" sz="quarter" idx="11"/>
          </p:nvPr>
        </p:nvSpPr>
        <p:spPr/>
        <p:txBody>
          <a:bodyPr/>
          <a:lstStyle/>
          <a:p>
            <a:pPr>
              <a:defRPr/>
            </a:pPr>
            <a:endParaRPr lang="en-US" dirty="0"/>
          </a:p>
        </p:txBody>
      </p:sp>
    </p:spTree>
    <p:extLst>
      <p:ext uri="{BB962C8B-B14F-4D97-AF65-F5344CB8AC3E}">
        <p14:creationId xmlns:p14="http://schemas.microsoft.com/office/powerpoint/2010/main" val="407327235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do you do when you are looking for information?</a:t>
            </a:r>
            <a:endParaRPr lang="en-US" dirty="0"/>
          </a:p>
        </p:txBody>
      </p:sp>
      <p:pic>
        <p:nvPicPr>
          <p:cNvPr id="64514" name="Picture 2" descr="Screen Shot 2014-03-13 at 12.09.37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85800"/>
            <a:ext cx="81280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How do you choose which results to click on?</a:t>
            </a:r>
            <a:endParaRPr lang="en-US" dirty="0"/>
          </a:p>
        </p:txBody>
      </p:sp>
      <p:sp>
        <p:nvSpPr>
          <p:cNvPr id="4" name="Slide Number Placeholder 3"/>
          <p:cNvSpPr>
            <a:spLocks noGrp="1"/>
          </p:cNvSpPr>
          <p:nvPr>
            <p:ph type="sldNum" sz="quarter" idx="11"/>
          </p:nvPr>
        </p:nvSpPr>
        <p:spPr/>
        <p:txBody>
          <a:bodyPr/>
          <a:lstStyle/>
          <a:p>
            <a:pPr>
              <a:defRPr/>
            </a:pPr>
            <a:r>
              <a:rPr lang="en-US" dirty="0" smtClean="0"/>
              <a:t>30</a:t>
            </a:r>
            <a:endParaRPr lang="en-US" dirty="0"/>
          </a:p>
        </p:txBody>
      </p:sp>
      <p:pic>
        <p:nvPicPr>
          <p:cNvPr id="5" name="Picture 4" descr="Screen shot 2012-05-21 at 2.30.0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238161"/>
            <a:ext cx="3048000" cy="463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609600"/>
            <a:ext cx="8001000" cy="1143000"/>
          </a:xfrm>
        </p:spPr>
        <p:txBody>
          <a:bodyPr/>
          <a:lstStyle/>
          <a:p>
            <a:pPr eaLnBrk="1" hangingPunct="1">
              <a:defRPr/>
            </a:pPr>
            <a:r>
              <a:rPr lang="en-US" sz="2000" dirty="0" smtClean="0"/>
              <a:t> </a:t>
            </a:r>
            <a:r>
              <a:rPr lang="en-US" dirty="0" smtClean="0">
                <a:cs typeface="Times New Roman" charset="0"/>
              </a:rPr>
              <a:t>Which Search Result gets your Click?</a:t>
            </a:r>
          </a:p>
        </p:txBody>
      </p:sp>
      <p:sp>
        <p:nvSpPr>
          <p:cNvPr id="159747" name="Rectangle 3"/>
          <p:cNvSpPr>
            <a:spLocks noGrp="1" noChangeArrowheads="1"/>
          </p:cNvSpPr>
          <p:nvPr>
            <p:ph type="body" idx="1"/>
          </p:nvPr>
        </p:nvSpPr>
        <p:spPr>
          <a:xfrm>
            <a:off x="685800" y="1981200"/>
            <a:ext cx="6781800" cy="4114800"/>
          </a:xfrm>
        </p:spPr>
        <p:txBody>
          <a:bodyPr/>
          <a:lstStyle/>
          <a:p>
            <a:pPr marL="514350" indent="-514350" eaLnBrk="1" hangingPunct="1">
              <a:lnSpc>
                <a:spcPct val="90000"/>
              </a:lnSpc>
              <a:buFontTx/>
              <a:buAutoNum type="arabicPeriod"/>
              <a:defRPr/>
            </a:pPr>
            <a:r>
              <a:rPr lang="en-US" sz="2400" dirty="0" smtClean="0">
                <a:cs typeface="Times New Roman" charset="0"/>
              </a:rPr>
              <a:t>The most relevant</a:t>
            </a:r>
          </a:p>
          <a:p>
            <a:pPr marL="514350" indent="-514350" eaLnBrk="1" hangingPunct="1">
              <a:lnSpc>
                <a:spcPct val="90000"/>
              </a:lnSpc>
              <a:buFontTx/>
              <a:buAutoNum type="arabicPeriod"/>
              <a:defRPr/>
            </a:pPr>
            <a:r>
              <a:rPr lang="en-US" sz="2400" dirty="0" smtClean="0">
                <a:cs typeface="Times New Roman" charset="0"/>
              </a:rPr>
              <a:t>The most recent</a:t>
            </a:r>
          </a:p>
          <a:p>
            <a:pPr marL="514350" indent="-514350" eaLnBrk="1" hangingPunct="1">
              <a:lnSpc>
                <a:spcPct val="90000"/>
              </a:lnSpc>
              <a:buFontTx/>
              <a:buAutoNum type="arabicPeriod"/>
              <a:defRPr/>
            </a:pPr>
            <a:r>
              <a:rPr lang="en-US" sz="2400" dirty="0" smtClean="0">
                <a:cs typeface="Times New Roman" charset="0"/>
              </a:rPr>
              <a:t>The most authoritative</a:t>
            </a:r>
          </a:p>
          <a:p>
            <a:pPr marL="514350" indent="-514350" eaLnBrk="1" hangingPunct="1">
              <a:lnSpc>
                <a:spcPct val="90000"/>
              </a:lnSpc>
              <a:buFontTx/>
              <a:buAutoNum type="arabicPeriod"/>
              <a:defRPr/>
            </a:pPr>
            <a:r>
              <a:rPr lang="en-US" sz="2400" dirty="0" smtClean="0">
                <a:cs typeface="Times New Roman" charset="0"/>
              </a:rPr>
              <a:t>The most keywords</a:t>
            </a:r>
            <a:endParaRPr lang="en-US" sz="2400" dirty="0" smtClean="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609600"/>
            <a:ext cx="8001000" cy="1143000"/>
          </a:xfrm>
        </p:spPr>
        <p:txBody>
          <a:bodyPr/>
          <a:lstStyle/>
          <a:p>
            <a:pPr eaLnBrk="1" hangingPunct="1">
              <a:defRPr/>
            </a:pPr>
            <a:r>
              <a:rPr lang="en-US" sz="2000" dirty="0" smtClean="0"/>
              <a:t> </a:t>
            </a:r>
            <a:r>
              <a:rPr lang="en-US" dirty="0" smtClean="0">
                <a:cs typeface="Times New Roman" charset="0"/>
              </a:rPr>
              <a:t>How does Google Decide what search results to give you?</a:t>
            </a:r>
          </a:p>
        </p:txBody>
      </p:sp>
      <p:sp>
        <p:nvSpPr>
          <p:cNvPr id="159747" name="Rectangle 3"/>
          <p:cNvSpPr>
            <a:spLocks noGrp="1" noChangeArrowheads="1"/>
          </p:cNvSpPr>
          <p:nvPr>
            <p:ph type="body" idx="1"/>
          </p:nvPr>
        </p:nvSpPr>
        <p:spPr>
          <a:xfrm>
            <a:off x="685800" y="1981200"/>
            <a:ext cx="7924800" cy="4114800"/>
          </a:xfrm>
        </p:spPr>
        <p:txBody>
          <a:bodyPr/>
          <a:lstStyle/>
          <a:p>
            <a:pPr marL="514350" indent="-514350" eaLnBrk="1" hangingPunct="1">
              <a:lnSpc>
                <a:spcPct val="90000"/>
              </a:lnSpc>
              <a:buFontTx/>
              <a:buAutoNum type="arabicPeriod"/>
              <a:defRPr/>
            </a:pPr>
            <a:r>
              <a:rPr lang="en-US" sz="2400" dirty="0" smtClean="0">
                <a:cs typeface="Times New Roman" charset="0"/>
              </a:rPr>
              <a:t>The most relevant (content and keywords)</a:t>
            </a:r>
            <a:br>
              <a:rPr lang="en-US" sz="2400" dirty="0" smtClean="0">
                <a:cs typeface="Times New Roman" charset="0"/>
              </a:rPr>
            </a:br>
            <a:endParaRPr lang="en-US" sz="2400" dirty="0" smtClean="0">
              <a:cs typeface="Times New Roman" charset="0"/>
            </a:endParaRPr>
          </a:p>
          <a:p>
            <a:pPr marL="514350" indent="-514350" eaLnBrk="1" hangingPunct="1">
              <a:lnSpc>
                <a:spcPct val="90000"/>
              </a:lnSpc>
              <a:buFontTx/>
              <a:buAutoNum type="arabicPeriod"/>
              <a:defRPr/>
            </a:pPr>
            <a:r>
              <a:rPr lang="en-US" sz="2400" dirty="0" smtClean="0">
                <a:cs typeface="Times New Roman" charset="0"/>
              </a:rPr>
              <a:t>The most recent (fresh is best)</a:t>
            </a:r>
            <a:br>
              <a:rPr lang="en-US" sz="2400" dirty="0" smtClean="0">
                <a:cs typeface="Times New Roman" charset="0"/>
              </a:rPr>
            </a:br>
            <a:endParaRPr lang="en-US" sz="2400" dirty="0" smtClean="0">
              <a:cs typeface="Times New Roman" charset="0"/>
            </a:endParaRPr>
          </a:p>
          <a:p>
            <a:pPr marL="514350" indent="-514350" eaLnBrk="1" hangingPunct="1">
              <a:lnSpc>
                <a:spcPct val="90000"/>
              </a:lnSpc>
              <a:buFontTx/>
              <a:buAutoNum type="arabicPeriod"/>
              <a:defRPr/>
            </a:pPr>
            <a:r>
              <a:rPr lang="en-US" sz="2400" dirty="0" smtClean="0">
                <a:cs typeface="Times New Roman" charset="0"/>
              </a:rPr>
              <a:t>The most authoritative (how many inbound links and the quality of those links)</a:t>
            </a:r>
            <a:br>
              <a:rPr lang="en-US" sz="2400" dirty="0" smtClean="0">
                <a:cs typeface="Times New Roman" charset="0"/>
              </a:rPr>
            </a:br>
            <a:endParaRPr lang="en-US" sz="2400" dirty="0" smtClean="0">
              <a:cs typeface="Times New Roman" charset="0"/>
            </a:endParaRPr>
          </a:p>
          <a:p>
            <a:pPr marL="514350" indent="-514350" eaLnBrk="1" hangingPunct="1">
              <a:lnSpc>
                <a:spcPct val="90000"/>
              </a:lnSpc>
              <a:buFontTx/>
              <a:buAutoNum type="arabicPeriod"/>
              <a:defRPr/>
            </a:pPr>
            <a:r>
              <a:rPr lang="en-US" sz="2400" dirty="0" smtClean="0">
                <a:cs typeface="Times New Roman" charset="0"/>
              </a:rPr>
              <a:t>The most networked (social signals)</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defRPr/>
            </a:pPr>
            <a:r>
              <a:rPr lang="en-US" dirty="0" smtClean="0"/>
              <a:t>How do we make a </a:t>
            </a:r>
            <a:br>
              <a:rPr lang="en-US" dirty="0" smtClean="0"/>
            </a:br>
            <a:r>
              <a:rPr lang="en-US" dirty="0" smtClean="0"/>
              <a:t>web site findable?</a:t>
            </a:r>
          </a:p>
        </p:txBody>
      </p:sp>
      <p:sp>
        <p:nvSpPr>
          <p:cNvPr id="28675" name="Rectangle 3"/>
          <p:cNvSpPr>
            <a:spLocks noGrp="1" noChangeArrowheads="1"/>
          </p:cNvSpPr>
          <p:nvPr>
            <p:ph type="body" idx="1"/>
          </p:nvPr>
        </p:nvSpPr>
        <p:spPr>
          <a:xfrm>
            <a:off x="685800" y="1981200"/>
            <a:ext cx="7162800" cy="4114800"/>
          </a:xfrm>
        </p:spPr>
        <p:txBody>
          <a:bodyPr/>
          <a:lstStyle/>
          <a:p>
            <a:pPr marL="0" indent="0" eaLnBrk="1" hangingPunct="1">
              <a:buFontTx/>
              <a:buNone/>
              <a:defRPr/>
            </a:pPr>
            <a:r>
              <a:rPr lang="en-US" dirty="0" smtClean="0"/>
              <a:t>To be findable, your site must have</a:t>
            </a:r>
          </a:p>
          <a:p>
            <a:pPr lvl="1" eaLnBrk="1" hangingPunct="1">
              <a:defRPr/>
            </a:pPr>
            <a:r>
              <a:rPr lang="en-US" dirty="0" smtClean="0"/>
              <a:t>Search Engine Friendly Content</a:t>
            </a:r>
          </a:p>
          <a:p>
            <a:pPr lvl="1" eaLnBrk="1" hangingPunct="1">
              <a:defRPr/>
            </a:pPr>
            <a:r>
              <a:rPr lang="en-US" dirty="0" smtClean="0"/>
              <a:t>Human Friendly Content</a:t>
            </a:r>
          </a:p>
          <a:p>
            <a:pPr lvl="1" eaLnBrk="1" hangingPunct="1">
              <a:defRPr/>
            </a:pPr>
            <a:r>
              <a:rPr lang="en-US" dirty="0" smtClean="0"/>
              <a:t>Keywords</a:t>
            </a:r>
          </a:p>
          <a:p>
            <a:pPr lvl="1" eaLnBrk="1" hangingPunct="1">
              <a:defRPr/>
            </a:pPr>
            <a:r>
              <a:rPr lang="en-US" dirty="0" smtClean="0"/>
              <a:t>Links</a:t>
            </a:r>
          </a:p>
          <a:p>
            <a:pPr lvl="1" eaLnBrk="1" hangingPunct="1">
              <a:defRPr/>
            </a:pPr>
            <a:r>
              <a:rPr lang="en-US" dirty="0" smtClean="0"/>
              <a:t>A Reason to Share and </a:t>
            </a:r>
            <a:r>
              <a:rPr lang="en-US" dirty="0"/>
              <a:t>R</a:t>
            </a:r>
            <a:r>
              <a:rPr lang="en-US" dirty="0" smtClean="0"/>
              <a:t>eturn</a:t>
            </a:r>
          </a:p>
          <a:p>
            <a:pPr lvl="1" eaLnBrk="1" hangingPunct="1">
              <a:defRPr/>
            </a:pPr>
            <a:r>
              <a:rPr lang="en-US" dirty="0" smtClean="0"/>
              <a:t>Social Signals</a:t>
            </a:r>
          </a:p>
          <a:p>
            <a:pPr eaLnBrk="1" hangingPunct="1">
              <a:defRPr/>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elements-optimized-lrg.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57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TextBox 4"/>
          <p:cNvSpPr txBox="1">
            <a:spLocks noChangeArrowheads="1"/>
          </p:cNvSpPr>
          <p:nvPr/>
        </p:nvSpPr>
        <p:spPr bwMode="auto">
          <a:xfrm>
            <a:off x="6858000" y="1143000"/>
            <a:ext cx="1676400"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See:</a:t>
            </a:r>
            <a:br>
              <a:rPr lang="en-US" sz="1800" dirty="0"/>
            </a:br>
            <a:endParaRPr lang="en-US" sz="1800" dirty="0"/>
          </a:p>
          <a:p>
            <a:r>
              <a:rPr lang="en-US" sz="1800" dirty="0">
                <a:hlinkClick r:id="rId4"/>
              </a:rPr>
              <a:t>http://moz.com/blog/visual-guide-to-keyword-targeting-onpage-optimization</a:t>
            </a:r>
            <a:r>
              <a:rPr lang="en-US" sz="1800" dirty="0"/>
              <a:t> </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609600"/>
            <a:ext cx="8001000" cy="1143000"/>
          </a:xfrm>
        </p:spPr>
        <p:txBody>
          <a:bodyPr/>
          <a:lstStyle/>
          <a:p>
            <a:pPr eaLnBrk="1" hangingPunct="1">
              <a:defRPr/>
            </a:pPr>
            <a:r>
              <a:rPr lang="en-US" sz="2000" dirty="0" smtClean="0"/>
              <a:t> But First: </a:t>
            </a:r>
            <a:br>
              <a:rPr lang="en-US" sz="2000" dirty="0" smtClean="0"/>
            </a:br>
            <a:r>
              <a:rPr lang="en-US" sz="2000" dirty="0" smtClean="0">
                <a:cs typeface="Times New Roman" charset="0"/>
              </a:rPr>
              <a:t>What is Search Engine Marketing?</a:t>
            </a:r>
          </a:p>
        </p:txBody>
      </p:sp>
      <p:sp>
        <p:nvSpPr>
          <p:cNvPr id="159747" name="Rectangle 3"/>
          <p:cNvSpPr>
            <a:spLocks noGrp="1" noChangeArrowheads="1"/>
          </p:cNvSpPr>
          <p:nvPr>
            <p:ph type="body" idx="1"/>
          </p:nvPr>
        </p:nvSpPr>
        <p:spPr>
          <a:xfrm>
            <a:off x="685800" y="1981200"/>
            <a:ext cx="6781800" cy="4114800"/>
          </a:xfrm>
        </p:spPr>
        <p:txBody>
          <a:bodyPr/>
          <a:lstStyle/>
          <a:p>
            <a:pPr eaLnBrk="1" hangingPunct="1">
              <a:lnSpc>
                <a:spcPct val="90000"/>
              </a:lnSpc>
              <a:buFontTx/>
              <a:buNone/>
              <a:defRPr/>
            </a:pPr>
            <a:r>
              <a:rPr lang="en-US" sz="2800" dirty="0" smtClean="0">
                <a:cs typeface="Times New Roman" charset="0"/>
              </a:rPr>
              <a:t>Even more first: What is Marketing?</a:t>
            </a:r>
            <a:br>
              <a:rPr lang="en-US" sz="2800" dirty="0" smtClean="0">
                <a:cs typeface="Times New Roman" charset="0"/>
              </a:rPr>
            </a:br>
            <a:endParaRPr lang="en-US" sz="2800" b="1" dirty="0" smtClean="0">
              <a:latin typeface="Times New Roman" charset="0"/>
            </a:endParaRPr>
          </a:p>
          <a:p>
            <a:pPr eaLnBrk="1" hangingPunct="1">
              <a:lnSpc>
                <a:spcPct val="90000"/>
              </a:lnSpc>
              <a:buFontTx/>
              <a:buNone/>
              <a:defRPr/>
            </a:pPr>
            <a:r>
              <a:rPr lang="en-US" b="1" dirty="0" smtClean="0">
                <a:latin typeface="Times New Roman" charset="0"/>
              </a:rPr>
              <a:t>		Mar-</a:t>
            </a:r>
            <a:r>
              <a:rPr lang="en-US" b="1" dirty="0" err="1" smtClean="0">
                <a:latin typeface="Times New Roman" charset="0"/>
              </a:rPr>
              <a:t>ket</a:t>
            </a:r>
            <a:r>
              <a:rPr lang="en-US" b="1" dirty="0" smtClean="0">
                <a:latin typeface="Times New Roman" charset="0"/>
              </a:rPr>
              <a:t>-</a:t>
            </a:r>
            <a:r>
              <a:rPr lang="en-US" b="1" dirty="0" err="1" smtClean="0">
                <a:latin typeface="Times New Roman" charset="0"/>
              </a:rPr>
              <a:t>ing</a:t>
            </a:r>
            <a:r>
              <a:rPr lang="en-US" b="1" dirty="0" smtClean="0">
                <a:latin typeface="Times New Roman" charset="0"/>
              </a:rPr>
              <a:t/>
            </a:r>
            <a:br>
              <a:rPr lang="en-US" b="1" dirty="0" smtClean="0">
                <a:latin typeface="Times New Roman" charset="0"/>
              </a:rPr>
            </a:br>
            <a:r>
              <a:rPr lang="en-US" b="1" dirty="0" smtClean="0">
                <a:latin typeface="Times New Roman" charset="0"/>
              </a:rPr>
              <a:t/>
            </a:r>
            <a:br>
              <a:rPr lang="en-US" b="1" dirty="0" smtClean="0">
                <a:latin typeface="Times New Roman" charset="0"/>
              </a:rPr>
            </a:br>
            <a:r>
              <a:rPr lang="en-US" sz="2400" dirty="0" smtClean="0">
                <a:cs typeface="Times New Roman" charset="0"/>
              </a:rPr>
              <a:t>the total of activities involved in the transfer of goods from the producer or seller to the consumer or buyer, including advertising, shipping, storing, and selling.</a:t>
            </a:r>
          </a:p>
          <a:p>
            <a:pPr eaLnBrk="1" hangingPunct="1">
              <a:lnSpc>
                <a:spcPct val="90000"/>
              </a:lnSpc>
              <a:buFontTx/>
              <a:buNone/>
              <a:defRPr/>
            </a:pPr>
            <a:r>
              <a:rPr lang="en-US" dirty="0" smtClean="0">
                <a:cs typeface="Times New Roman" charset="0"/>
              </a:rPr>
              <a:t> </a:t>
            </a: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pPr eaLnBrk="1" hangingPunct="1">
              <a:defRPr/>
            </a:pPr>
            <a:r>
              <a:rPr lang="en-US" sz="2000" smtClean="0">
                <a:cs typeface="Times New Roman" charset="0"/>
              </a:rPr>
              <a:t/>
            </a:r>
            <a:br>
              <a:rPr lang="en-US" sz="2000" smtClean="0">
                <a:cs typeface="Times New Roman" charset="0"/>
              </a:rPr>
            </a:br>
            <a:r>
              <a:rPr lang="en-US" sz="2000" smtClean="0">
                <a:cs typeface="Times New Roman" charset="0"/>
              </a:rPr>
              <a:t>What is Search Engine Marketing?</a:t>
            </a:r>
            <a:r>
              <a:rPr lang="en-US" smtClean="0">
                <a:cs typeface="Times New Roman" charset="0"/>
              </a:rPr>
              <a:t/>
            </a:r>
            <a:br>
              <a:rPr lang="en-US" smtClean="0">
                <a:cs typeface="Times New Roman" charset="0"/>
              </a:rPr>
            </a:br>
            <a:endParaRPr lang="en-US" smtClean="0">
              <a:cs typeface="Times New Roman" charset="0"/>
            </a:endParaRPr>
          </a:p>
        </p:txBody>
      </p:sp>
      <p:sp>
        <p:nvSpPr>
          <p:cNvPr id="160771" name="Rectangle 3"/>
          <p:cNvSpPr>
            <a:spLocks noGrp="1" noChangeArrowheads="1"/>
          </p:cNvSpPr>
          <p:nvPr>
            <p:ph type="body" idx="1"/>
          </p:nvPr>
        </p:nvSpPr>
        <p:spPr>
          <a:xfrm>
            <a:off x="685800" y="1752600"/>
            <a:ext cx="6705600" cy="3962400"/>
          </a:xfrm>
        </p:spPr>
        <p:txBody>
          <a:bodyPr/>
          <a:lstStyle/>
          <a:p>
            <a:pPr eaLnBrk="1" hangingPunct="1">
              <a:lnSpc>
                <a:spcPct val="90000"/>
              </a:lnSpc>
              <a:buFontTx/>
              <a:buNone/>
              <a:defRPr/>
            </a:pPr>
            <a:r>
              <a:rPr lang="en-US" sz="2800" dirty="0" smtClean="0">
                <a:cs typeface="Times New Roman" charset="0"/>
              </a:rPr>
              <a:t>Using search engines to promote your product or service online.</a:t>
            </a:r>
          </a:p>
          <a:p>
            <a:pPr eaLnBrk="1" hangingPunct="1">
              <a:lnSpc>
                <a:spcPct val="90000"/>
              </a:lnSpc>
              <a:buFontTx/>
              <a:buNone/>
              <a:defRPr/>
            </a:pPr>
            <a:r>
              <a:rPr lang="en-US" sz="2800" dirty="0" smtClean="0">
                <a:cs typeface="Times New Roman" charset="0"/>
              </a:rPr>
              <a:t>	</a:t>
            </a:r>
            <a:br>
              <a:rPr lang="en-US" sz="2800" dirty="0" smtClean="0">
                <a:cs typeface="Times New Roman" charset="0"/>
              </a:rPr>
            </a:br>
            <a:r>
              <a:rPr lang="en-US" sz="2800" dirty="0" smtClean="0">
                <a:cs typeface="Times New Roman" charset="0"/>
              </a:rPr>
              <a:t>A potential customer goes online and searches for your product.  </a:t>
            </a:r>
          </a:p>
          <a:p>
            <a:pPr eaLnBrk="1" hangingPunct="1">
              <a:lnSpc>
                <a:spcPct val="90000"/>
              </a:lnSpc>
              <a:buFontTx/>
              <a:buNone/>
              <a:defRPr/>
            </a:pPr>
            <a:r>
              <a:rPr lang="en-US" sz="2800" dirty="0" smtClean="0">
                <a:cs typeface="Times New Roman" charset="0"/>
              </a:rPr>
              <a:t>	</a:t>
            </a:r>
            <a:br>
              <a:rPr lang="en-US" sz="2800" dirty="0" smtClean="0">
                <a:cs typeface="Times New Roman" charset="0"/>
              </a:rPr>
            </a:br>
            <a:r>
              <a:rPr lang="en-US" sz="2800" dirty="0" smtClean="0">
                <a:cs typeface="Times New Roman" charset="0"/>
              </a:rPr>
              <a:t>There are two possible results:</a:t>
            </a:r>
            <a:br>
              <a:rPr lang="en-US" sz="2800" dirty="0" smtClean="0">
                <a:cs typeface="Times New Roman" charset="0"/>
              </a:rPr>
            </a:br>
            <a:endParaRPr lang="en-US" sz="2800" dirty="0" smtClean="0">
              <a:cs typeface="Times New Roman" charset="0"/>
            </a:endParaRPr>
          </a:p>
          <a:p>
            <a:pPr lvl="1" eaLnBrk="1" hangingPunct="1">
              <a:lnSpc>
                <a:spcPct val="90000"/>
              </a:lnSpc>
              <a:buFontTx/>
              <a:buAutoNum type="arabicPeriod"/>
              <a:defRPr/>
            </a:pPr>
            <a:r>
              <a:rPr lang="en-US" sz="1800" dirty="0" smtClean="0"/>
              <a:t>They find you. </a:t>
            </a:r>
            <a:r>
              <a:rPr lang="en-US" sz="1800" dirty="0" smtClean="0">
                <a:sym typeface="Wingdings" charset="0"/>
              </a:rPr>
              <a:t></a:t>
            </a:r>
            <a:endParaRPr lang="en-US" sz="1800" dirty="0" smtClean="0"/>
          </a:p>
          <a:p>
            <a:pPr lvl="1" eaLnBrk="1" hangingPunct="1">
              <a:lnSpc>
                <a:spcPct val="90000"/>
              </a:lnSpc>
              <a:buFontTx/>
              <a:buAutoNum type="arabicPeriod"/>
              <a:defRPr/>
            </a:pPr>
            <a:r>
              <a:rPr lang="en-US" sz="1800" dirty="0" smtClean="0"/>
              <a:t>They don</a:t>
            </a:r>
            <a:r>
              <a:rPr lang="ja-JP" altLang="en-US" sz="1800" dirty="0" smtClean="0"/>
              <a:t>’</a:t>
            </a:r>
            <a:r>
              <a:rPr lang="en-US" sz="1800" dirty="0" smtClean="0"/>
              <a:t>t find you. </a:t>
            </a:r>
            <a:r>
              <a:rPr lang="en-US" sz="1800" dirty="0" smtClean="0">
                <a:sym typeface="Wingdings" charset="0"/>
              </a:rPr>
              <a:t></a:t>
            </a:r>
            <a:endParaRPr lang="en-US" sz="1800" dirty="0" smtClean="0"/>
          </a:p>
          <a:p>
            <a:pPr eaLnBrk="1" hangingPunct="1">
              <a:lnSpc>
                <a:spcPct val="90000"/>
              </a:lnSpc>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pPr eaLnBrk="1" hangingPunct="1">
              <a:defRPr/>
            </a:pPr>
            <a:r>
              <a:rPr lang="en-US" sz="2000" smtClean="0">
                <a:cs typeface="Times New Roman" charset="0"/>
              </a:rPr>
              <a:t/>
            </a:r>
            <a:br>
              <a:rPr lang="en-US" sz="2000" smtClean="0">
                <a:cs typeface="Times New Roman" charset="0"/>
              </a:rPr>
            </a:br>
            <a:r>
              <a:rPr lang="en-US" sz="2000" smtClean="0">
                <a:cs typeface="Times New Roman" charset="0"/>
              </a:rPr>
              <a:t>So how do you get found?</a:t>
            </a:r>
            <a:br>
              <a:rPr lang="en-US" sz="2000" smtClean="0">
                <a:cs typeface="Times New Roman" charset="0"/>
              </a:rPr>
            </a:br>
            <a:endParaRPr lang="en-US" smtClean="0">
              <a:cs typeface="Times New Roman" charset="0"/>
            </a:endParaRPr>
          </a:p>
        </p:txBody>
      </p:sp>
      <p:sp>
        <p:nvSpPr>
          <p:cNvPr id="230403" name="Rectangle 3"/>
          <p:cNvSpPr>
            <a:spLocks noGrp="1" noChangeArrowheads="1"/>
          </p:cNvSpPr>
          <p:nvPr>
            <p:ph type="body" idx="1"/>
          </p:nvPr>
        </p:nvSpPr>
        <p:spPr>
          <a:xfrm>
            <a:off x="685800" y="1981200"/>
            <a:ext cx="6705600" cy="3962400"/>
          </a:xfrm>
        </p:spPr>
        <p:txBody>
          <a:bodyPr/>
          <a:lstStyle/>
          <a:p>
            <a:pPr eaLnBrk="1" hangingPunct="1">
              <a:lnSpc>
                <a:spcPct val="90000"/>
              </a:lnSpc>
              <a:buFontTx/>
              <a:buNone/>
              <a:defRPr/>
            </a:pPr>
            <a:endParaRPr lang="en-US" sz="2000" smtClean="0"/>
          </a:p>
          <a:p>
            <a:pPr eaLnBrk="1" hangingPunct="1">
              <a:lnSpc>
                <a:spcPct val="90000"/>
              </a:lnSpc>
              <a:defRPr/>
            </a:pPr>
            <a:endParaRPr lang="en-US" sz="2000" smtClean="0"/>
          </a:p>
        </p:txBody>
      </p:sp>
      <p:sp>
        <p:nvSpPr>
          <p:cNvPr id="230404" name="Rectangle 4"/>
          <p:cNvSpPr>
            <a:spLocks noChangeArrowheads="1"/>
          </p:cNvSpPr>
          <p:nvPr/>
        </p:nvSpPr>
        <p:spPr bwMode="auto">
          <a:xfrm>
            <a:off x="2590800" y="2209800"/>
            <a:ext cx="34925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Century Gothic"/>
                <a:cs typeface="Century Gothic"/>
              </a:rPr>
              <a:t>What begins with C?</a:t>
            </a:r>
          </a:p>
          <a:p>
            <a:pPr>
              <a:defRPr/>
            </a:pPr>
            <a:endParaRPr lang="en-US" dirty="0">
              <a:latin typeface="Century Gothic"/>
              <a:cs typeface="Century Gothic"/>
            </a:endParaRPr>
          </a:p>
          <a:p>
            <a:pPr>
              <a:defRPr/>
            </a:pPr>
            <a:r>
              <a:rPr lang="en-US" dirty="0">
                <a:latin typeface="Century Gothic"/>
                <a:cs typeface="Century Gothic"/>
              </a:rPr>
              <a:t>What begins with a K?</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eaLnBrk="1" hangingPunct="1">
              <a:defRPr/>
            </a:pPr>
            <a:r>
              <a:rPr lang="en-US" sz="2000" smtClean="0"/>
              <a:t>What is Search Engine Marketing?</a:t>
            </a:r>
          </a:p>
        </p:txBody>
      </p:sp>
      <p:sp>
        <p:nvSpPr>
          <p:cNvPr id="161795" name="Rectangle 3"/>
          <p:cNvSpPr>
            <a:spLocks noGrp="1" noChangeArrowheads="1"/>
          </p:cNvSpPr>
          <p:nvPr>
            <p:ph type="body" idx="1"/>
          </p:nvPr>
        </p:nvSpPr>
        <p:spPr>
          <a:xfrm>
            <a:off x="685800" y="1981200"/>
            <a:ext cx="7696200" cy="4114800"/>
          </a:xfrm>
        </p:spPr>
        <p:txBody>
          <a:bodyPr/>
          <a:lstStyle/>
          <a:p>
            <a:pPr eaLnBrk="1" hangingPunct="1">
              <a:buFontTx/>
              <a:buNone/>
              <a:defRPr/>
            </a:pPr>
            <a:r>
              <a:rPr lang="en-US" sz="2800" dirty="0" smtClean="0">
                <a:cs typeface="Times New Roman" charset="0"/>
              </a:rPr>
              <a:t>If you are not on the first page of search results, you are unlikely to be found.</a:t>
            </a:r>
          </a:p>
          <a:p>
            <a:pPr eaLnBrk="1" hangingPunct="1">
              <a:buFontTx/>
              <a:buNone/>
              <a:defRPr/>
            </a:pPr>
            <a:endParaRPr lang="en-US" sz="2800" dirty="0" smtClean="0">
              <a:cs typeface="Times New Roman" charset="0"/>
            </a:endParaRPr>
          </a:p>
          <a:p>
            <a:pPr eaLnBrk="1" hangingPunct="1">
              <a:buFontTx/>
              <a:buNone/>
              <a:defRPr/>
            </a:pPr>
            <a:r>
              <a:rPr lang="en-US" sz="2800" dirty="0" smtClean="0">
                <a:cs typeface="Times New Roman" charset="0"/>
              </a:rPr>
              <a:t>There are two ways to be found:</a:t>
            </a:r>
          </a:p>
          <a:p>
            <a:pPr eaLnBrk="1" hangingPunct="1">
              <a:buFontTx/>
              <a:buAutoNum type="arabicPeriod"/>
              <a:defRPr/>
            </a:pPr>
            <a:r>
              <a:rPr lang="en-US" sz="2400" dirty="0" smtClean="0">
                <a:solidFill>
                  <a:srgbClr val="6EB921"/>
                </a:solidFill>
              </a:rPr>
              <a:t>Organic (</a:t>
            </a:r>
            <a:r>
              <a:rPr lang="ja-JP" altLang="en-US" sz="2400" dirty="0" smtClean="0">
                <a:solidFill>
                  <a:srgbClr val="6EB921"/>
                </a:solidFill>
              </a:rPr>
              <a:t>“</a:t>
            </a:r>
            <a:r>
              <a:rPr lang="en-US" sz="2400" dirty="0" smtClean="0">
                <a:solidFill>
                  <a:srgbClr val="6EB921"/>
                </a:solidFill>
              </a:rPr>
              <a:t>FREE</a:t>
            </a:r>
            <a:r>
              <a:rPr lang="ja-JP" altLang="en-US" sz="2400" dirty="0" smtClean="0">
                <a:solidFill>
                  <a:srgbClr val="6EB921"/>
                </a:solidFill>
              </a:rPr>
              <a:t>”</a:t>
            </a:r>
            <a:r>
              <a:rPr lang="en-US" sz="2400" dirty="0" smtClean="0">
                <a:solidFill>
                  <a:srgbClr val="6EB921"/>
                </a:solidFill>
              </a:rPr>
              <a:t>) listings</a:t>
            </a:r>
          </a:p>
          <a:p>
            <a:pPr eaLnBrk="1" hangingPunct="1">
              <a:buFontTx/>
              <a:buAutoNum type="arabicPeriod"/>
              <a:defRPr/>
            </a:pPr>
            <a:r>
              <a:rPr lang="en-US" sz="2400" dirty="0" smtClean="0">
                <a:solidFill>
                  <a:srgbClr val="FBC807"/>
                </a:solidFill>
              </a:rPr>
              <a:t>Sponsored listings </a:t>
            </a:r>
            <a:br>
              <a:rPr lang="en-US" sz="2400" dirty="0" smtClean="0">
                <a:solidFill>
                  <a:srgbClr val="FBC807"/>
                </a:solidFill>
              </a:rPr>
            </a:br>
            <a:r>
              <a:rPr lang="en-US" sz="2400" dirty="0" smtClean="0">
                <a:solidFill>
                  <a:srgbClr val="FBC807"/>
                </a:solidFill>
              </a:rPr>
              <a:t>(Paid search, PPC or Pay Per Click)</a:t>
            </a:r>
          </a:p>
          <a:p>
            <a:pPr eaLnBrk="1" hangingPunct="1">
              <a:defRPr/>
            </a:pPr>
            <a:endParaRPr lang="en-US" sz="2800" dirty="0" smtClean="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n-US" dirty="0" smtClean="0"/>
              <a:t>Introductions</a:t>
            </a:r>
          </a:p>
        </p:txBody>
      </p:sp>
      <p:sp>
        <p:nvSpPr>
          <p:cNvPr id="27651" name="Rectangle 3"/>
          <p:cNvSpPr>
            <a:spLocks noGrp="1" noChangeArrowheads="1"/>
          </p:cNvSpPr>
          <p:nvPr>
            <p:ph type="body" idx="1"/>
          </p:nvPr>
        </p:nvSpPr>
        <p:spPr>
          <a:xfrm>
            <a:off x="1066800" y="1676400"/>
            <a:ext cx="7391400" cy="4114800"/>
          </a:xfrm>
        </p:spPr>
        <p:txBody>
          <a:bodyPr/>
          <a:lstStyle/>
          <a:p>
            <a:pPr marL="0" indent="0" eaLnBrk="1" hangingPunct="1">
              <a:buFontTx/>
              <a:buNone/>
              <a:defRPr/>
            </a:pPr>
            <a:r>
              <a:rPr lang="en-US" sz="2800" dirty="0" smtClean="0">
                <a:cs typeface="Times New Roman" charset="0"/>
              </a:rPr>
              <a:t>A bit about me and a lot about </a:t>
            </a:r>
            <a:r>
              <a:rPr lang="en-US" sz="2800" b="1" dirty="0" smtClean="0">
                <a:cs typeface="Times New Roman" charset="0"/>
              </a:rPr>
              <a:t>YOU </a:t>
            </a:r>
            <a:r>
              <a:rPr lang="en-US" sz="2800" dirty="0" smtClean="0">
                <a:cs typeface="Times New Roman" charset="0"/>
              </a:rPr>
              <a:t> </a:t>
            </a:r>
          </a:p>
          <a:p>
            <a:pPr marL="0" indent="0" eaLnBrk="1" hangingPunct="1">
              <a:buFontTx/>
              <a:buNone/>
              <a:defRPr/>
            </a:pPr>
            <a:r>
              <a:rPr lang="en-US" sz="2800" dirty="0" smtClean="0">
                <a:cs typeface="Times New Roman" charset="0"/>
              </a:rPr>
              <a:t>Please tell us</a:t>
            </a:r>
          </a:p>
          <a:p>
            <a:pPr lvl="1" eaLnBrk="1" hangingPunct="1">
              <a:buFontTx/>
              <a:buAutoNum type="arabicPeriod"/>
              <a:defRPr/>
            </a:pPr>
            <a:r>
              <a:rPr lang="en-US" sz="2400" dirty="0" smtClean="0"/>
              <a:t> your name, </a:t>
            </a:r>
          </a:p>
          <a:p>
            <a:pPr lvl="1" eaLnBrk="1" hangingPunct="1">
              <a:buFontTx/>
              <a:buAutoNum type="arabicPeriod"/>
              <a:defRPr/>
            </a:pPr>
            <a:r>
              <a:rPr lang="en-US" sz="2400" dirty="0" smtClean="0"/>
              <a:t> your company, </a:t>
            </a:r>
          </a:p>
          <a:p>
            <a:pPr lvl="1" eaLnBrk="1" hangingPunct="1">
              <a:buFontTx/>
              <a:buAutoNum type="arabicPeriod"/>
              <a:defRPr/>
            </a:pPr>
            <a:r>
              <a:rPr lang="en-US" sz="2400" dirty="0" smtClean="0"/>
              <a:t> what you want to be when you grow up,</a:t>
            </a:r>
          </a:p>
          <a:p>
            <a:pPr lvl="1" eaLnBrk="1" hangingPunct="1">
              <a:buFontTx/>
              <a:buAutoNum type="arabicPeriod"/>
              <a:defRPr/>
            </a:pPr>
            <a:r>
              <a:rPr lang="en-US" sz="2400" dirty="0" smtClean="0"/>
              <a:t> what you hope to get out of this class</a:t>
            </a:r>
          </a:p>
          <a:p>
            <a:pPr lvl="1" eaLnBrk="1" hangingPunct="1">
              <a:buFontTx/>
              <a:buAutoNum type="arabicPeriod"/>
              <a:defRPr/>
            </a:pPr>
            <a:r>
              <a:rPr lang="en-US" sz="2400" dirty="0"/>
              <a:t> </a:t>
            </a:r>
            <a:r>
              <a:rPr lang="en-US" sz="2400" dirty="0" smtClean="0"/>
              <a:t>how much know about SEO and SMO.</a:t>
            </a:r>
            <a:br>
              <a:rPr lang="en-US" sz="2400" dirty="0" smtClean="0"/>
            </a:br>
            <a:r>
              <a:rPr lang="en-US" sz="2400" dirty="0" smtClean="0"/>
              <a:t/>
            </a:r>
            <a:br>
              <a:rPr lang="en-US" sz="2400" dirty="0" smtClean="0"/>
            </a:br>
            <a:r>
              <a:rPr lang="en-US" sz="2400" dirty="0" smtClean="0"/>
              <a:t>                      </a:t>
            </a:r>
            <a:r>
              <a:rPr lang="en-US" sz="2400" dirty="0" smtClean="0">
                <a:latin typeface="Handwriting - Dakota"/>
                <a:cs typeface="Handwriting - Dakota"/>
              </a:rPr>
              <a:t>Thank you!</a:t>
            </a:r>
          </a:p>
          <a:p>
            <a:pPr eaLnBrk="1" hangingPunct="1">
              <a:buFontTx/>
              <a:buNone/>
              <a:defRPr/>
            </a:pPr>
            <a:endParaRPr lang="en-US" sz="2800" dirty="0" smtClean="0"/>
          </a:p>
          <a:p>
            <a:pPr eaLnBrk="1" hangingPunct="1">
              <a:defRPr/>
            </a:pPr>
            <a:endParaRPr lang="en-US" sz="2800" dirty="0" smtClean="0"/>
          </a:p>
        </p:txBody>
      </p:sp>
      <p:sp>
        <p:nvSpPr>
          <p:cNvPr id="3" name="Slide Number Placeholder 2"/>
          <p:cNvSpPr>
            <a:spLocks noGrp="1"/>
          </p:cNvSpPr>
          <p:nvPr>
            <p:ph type="sldNum" sz="quarter" idx="11"/>
          </p:nvPr>
        </p:nvSpPr>
        <p:spPr/>
        <p:txBody>
          <a:bodyPr/>
          <a:lstStyle/>
          <a:p>
            <a:pPr>
              <a:defRPr/>
            </a:pPr>
            <a:r>
              <a:rPr lang="en-US" dirty="0" smtClean="0"/>
              <a:t>3</a:t>
            </a:r>
            <a:endParaRPr lang="en-US" dirty="0"/>
          </a:p>
        </p:txBody>
      </p:sp>
    </p:spTree>
    <p:extLst>
      <p:ext uri="{BB962C8B-B14F-4D97-AF65-F5344CB8AC3E}">
        <p14:creationId xmlns:p14="http://schemas.microsoft.com/office/powerpoint/2010/main" val="264186255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04800" y="5410200"/>
            <a:ext cx="9829800" cy="1752600"/>
          </a:xfrm>
          <a:prstGeom prst="rect">
            <a:avLst/>
          </a:prstGeom>
          <a:solidFill>
            <a:srgbClr val="FFFFFF"/>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2" name="Picture 1" descr="Screen Shot 2017-12-07 at 9.42.3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600" y="0"/>
            <a:ext cx="6133342" cy="6858000"/>
          </a:xfrm>
          <a:prstGeom prst="rect">
            <a:avLst/>
          </a:prstGeom>
        </p:spPr>
      </p:pic>
      <p:sp>
        <p:nvSpPr>
          <p:cNvPr id="198661" name="Rectangle 5"/>
          <p:cNvSpPr>
            <a:spLocks noChangeArrowheads="1"/>
          </p:cNvSpPr>
          <p:nvPr/>
        </p:nvSpPr>
        <p:spPr bwMode="auto">
          <a:xfrm>
            <a:off x="1676400" y="-703263"/>
            <a:ext cx="9144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p>
        </p:txBody>
      </p:sp>
      <p:sp>
        <p:nvSpPr>
          <p:cNvPr id="198665" name="Line 9"/>
          <p:cNvSpPr>
            <a:spLocks noChangeShapeType="1"/>
          </p:cNvSpPr>
          <p:nvPr/>
        </p:nvSpPr>
        <p:spPr bwMode="auto">
          <a:xfrm flipH="1">
            <a:off x="457200" y="4495800"/>
            <a:ext cx="685800" cy="609600"/>
          </a:xfrm>
          <a:prstGeom prst="line">
            <a:avLst/>
          </a:prstGeom>
          <a:noFill/>
          <a:ln w="9525">
            <a:solidFill>
              <a:srgbClr val="278E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98674" name="Text Box 18"/>
          <p:cNvSpPr txBox="1">
            <a:spLocks noChangeArrowheads="1"/>
          </p:cNvSpPr>
          <p:nvPr/>
        </p:nvSpPr>
        <p:spPr bwMode="auto">
          <a:xfrm>
            <a:off x="7543800" y="1524000"/>
            <a:ext cx="1447800"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dirty="0">
                <a:solidFill>
                  <a:srgbClr val="FF0000"/>
                </a:solidFill>
              </a:rPr>
              <a:t>Ads =</a:t>
            </a:r>
          </a:p>
          <a:p>
            <a:pPr>
              <a:spcBef>
                <a:spcPct val="50000"/>
              </a:spcBef>
              <a:defRPr/>
            </a:pPr>
            <a:r>
              <a:rPr lang="en-US" sz="1800" dirty="0">
                <a:solidFill>
                  <a:srgbClr val="FF0000"/>
                </a:solidFill>
              </a:rPr>
              <a:t>Sponsored </a:t>
            </a:r>
          </a:p>
          <a:p>
            <a:pPr>
              <a:spcBef>
                <a:spcPct val="50000"/>
              </a:spcBef>
              <a:defRPr/>
            </a:pPr>
            <a:r>
              <a:rPr lang="en-US" sz="1800" dirty="0">
                <a:solidFill>
                  <a:srgbClr val="FF0000"/>
                </a:solidFill>
              </a:rPr>
              <a:t>Paid listings</a:t>
            </a:r>
          </a:p>
          <a:p>
            <a:pPr>
              <a:spcBef>
                <a:spcPct val="50000"/>
              </a:spcBef>
              <a:defRPr/>
            </a:pPr>
            <a:r>
              <a:rPr lang="en-US" sz="1800" dirty="0">
                <a:solidFill>
                  <a:srgbClr val="FF0000"/>
                </a:solidFill>
              </a:rPr>
              <a:t>Pay-per-click (PPC)</a:t>
            </a:r>
          </a:p>
          <a:p>
            <a:pPr>
              <a:spcBef>
                <a:spcPct val="50000"/>
              </a:spcBef>
              <a:defRPr/>
            </a:pPr>
            <a:r>
              <a:rPr lang="en-US" sz="1800" dirty="0">
                <a:solidFill>
                  <a:srgbClr val="FF0000"/>
                </a:solidFill>
              </a:rPr>
              <a:t>Cost per click (CPC)</a:t>
            </a:r>
          </a:p>
          <a:p>
            <a:pPr>
              <a:spcBef>
                <a:spcPct val="50000"/>
              </a:spcBef>
              <a:defRPr/>
            </a:pPr>
            <a:r>
              <a:rPr lang="en-US" sz="1800" dirty="0" err="1">
                <a:solidFill>
                  <a:srgbClr val="FF0000"/>
                </a:solidFill>
              </a:rPr>
              <a:t>AdWords</a:t>
            </a:r>
            <a:endParaRPr lang="en-US" sz="1800" dirty="0">
              <a:solidFill>
                <a:srgbClr val="FF0000"/>
              </a:solidFill>
            </a:endParaRPr>
          </a:p>
          <a:p>
            <a:pPr>
              <a:spcBef>
                <a:spcPct val="50000"/>
              </a:spcBef>
              <a:defRPr/>
            </a:pPr>
            <a:r>
              <a:rPr lang="en-US" sz="1800" dirty="0">
                <a:solidFill>
                  <a:srgbClr val="FF0000"/>
                </a:solidFill>
              </a:rPr>
              <a:t>Paid search</a:t>
            </a:r>
          </a:p>
        </p:txBody>
      </p:sp>
      <p:sp>
        <p:nvSpPr>
          <p:cNvPr id="12" name="Line 9"/>
          <p:cNvSpPr>
            <a:spLocks noChangeShapeType="1"/>
          </p:cNvSpPr>
          <p:nvPr/>
        </p:nvSpPr>
        <p:spPr bwMode="auto">
          <a:xfrm flipH="1">
            <a:off x="457200" y="4800600"/>
            <a:ext cx="1981200" cy="304800"/>
          </a:xfrm>
          <a:prstGeom prst="line">
            <a:avLst/>
          </a:prstGeom>
          <a:noFill/>
          <a:ln w="9525">
            <a:solidFill>
              <a:srgbClr val="278E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 name="Line 9"/>
          <p:cNvSpPr>
            <a:spLocks noChangeShapeType="1"/>
          </p:cNvSpPr>
          <p:nvPr/>
        </p:nvSpPr>
        <p:spPr bwMode="auto">
          <a:xfrm flipH="1" flipV="1">
            <a:off x="457200" y="5105400"/>
            <a:ext cx="2057400" cy="838200"/>
          </a:xfrm>
          <a:prstGeom prst="line">
            <a:avLst/>
          </a:prstGeom>
          <a:noFill/>
          <a:ln w="9525">
            <a:solidFill>
              <a:srgbClr val="278E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 name="Rectangle 4"/>
          <p:cNvSpPr/>
          <p:nvPr/>
        </p:nvSpPr>
        <p:spPr bwMode="auto">
          <a:xfrm>
            <a:off x="2133600" y="1066800"/>
            <a:ext cx="4724400" cy="3276600"/>
          </a:xfrm>
          <a:prstGeom prst="rect">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7" name="Straight Connector 6"/>
          <p:cNvCxnSpPr/>
          <p:nvPr/>
        </p:nvCxnSpPr>
        <p:spPr bwMode="auto">
          <a:xfrm flipH="1">
            <a:off x="6858000" y="1752600"/>
            <a:ext cx="533400"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98663" name="Text Box 7"/>
          <p:cNvSpPr txBox="1">
            <a:spLocks noChangeArrowheads="1"/>
          </p:cNvSpPr>
          <p:nvPr/>
        </p:nvSpPr>
        <p:spPr bwMode="auto">
          <a:xfrm>
            <a:off x="838200" y="4114800"/>
            <a:ext cx="4038600" cy="369888"/>
          </a:xfrm>
          <a:prstGeom prst="rect">
            <a:avLst/>
          </a:prstGeom>
          <a:solidFill>
            <a:schemeClr val="bg1"/>
          </a:solidFill>
          <a:ln>
            <a:noFill/>
          </a:ln>
          <a:effectLst/>
          <a:extLst/>
        </p:spPr>
        <p:txBody>
          <a:bodyPr wrap="square">
            <a:spAutoFit/>
          </a:bodyPr>
          <a:lstStyle/>
          <a:p>
            <a:pPr>
              <a:spcBef>
                <a:spcPct val="50000"/>
              </a:spcBef>
              <a:defRPr/>
            </a:pPr>
            <a:r>
              <a:rPr lang="en-US" sz="1800" dirty="0">
                <a:solidFill>
                  <a:srgbClr val="278E21"/>
                </a:solidFill>
              </a:rPr>
              <a:t>Free or </a:t>
            </a:r>
            <a:r>
              <a:rPr lang="en-US" sz="1800" b="1" dirty="0">
                <a:solidFill>
                  <a:srgbClr val="278E21"/>
                </a:solidFill>
              </a:rPr>
              <a:t>Organic</a:t>
            </a:r>
            <a:r>
              <a:rPr lang="en-US" sz="1800" dirty="0">
                <a:solidFill>
                  <a:srgbClr val="278E21"/>
                </a:solidFill>
              </a:rPr>
              <a:t> </a:t>
            </a:r>
            <a:r>
              <a:rPr lang="en-US" sz="1800" dirty="0" smtClean="0">
                <a:solidFill>
                  <a:srgbClr val="278E21"/>
                </a:solidFill>
              </a:rPr>
              <a:t>listings start here</a:t>
            </a:r>
            <a:endParaRPr lang="en-US" dirty="0">
              <a:solidFill>
                <a:srgbClr val="278E21"/>
              </a:solidFill>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2-07 at 9.45.1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533400"/>
            <a:ext cx="7392122" cy="5287247"/>
          </a:xfrm>
          <a:prstGeom prst="rect">
            <a:avLst/>
          </a:prstGeom>
        </p:spPr>
      </p:pic>
      <p:sp>
        <p:nvSpPr>
          <p:cNvPr id="4" name="TextBox 3"/>
          <p:cNvSpPr txBox="1"/>
          <p:nvPr/>
        </p:nvSpPr>
        <p:spPr>
          <a:xfrm>
            <a:off x="228600" y="228600"/>
            <a:ext cx="1676400" cy="1631216"/>
          </a:xfrm>
          <a:prstGeom prst="rect">
            <a:avLst/>
          </a:prstGeom>
          <a:noFill/>
        </p:spPr>
        <p:txBody>
          <a:bodyPr wrap="square" rtlCol="0">
            <a:spAutoFit/>
          </a:bodyPr>
          <a:lstStyle/>
          <a:p>
            <a:r>
              <a:rPr lang="en-US" sz="2000" dirty="0" smtClean="0"/>
              <a:t>When</a:t>
            </a:r>
            <a:br>
              <a:rPr lang="en-US" sz="2000" dirty="0" smtClean="0"/>
            </a:br>
            <a:r>
              <a:rPr lang="en-US" sz="2000" dirty="0" smtClean="0"/>
              <a:t>logged into</a:t>
            </a:r>
            <a:br>
              <a:rPr lang="en-US" sz="2000" dirty="0" smtClean="0"/>
            </a:br>
            <a:r>
              <a:rPr lang="en-US" sz="2000" dirty="0" smtClean="0"/>
              <a:t>Google,</a:t>
            </a:r>
            <a:r>
              <a:rPr lang="en-US" sz="2000" dirty="0"/>
              <a:t> </a:t>
            </a:r>
            <a:r>
              <a:rPr lang="en-US" sz="2000" dirty="0" smtClean="0"/>
              <a:t>it</a:t>
            </a:r>
            <a:r>
              <a:rPr lang="en-US" sz="2000" dirty="0"/>
              <a:t> </a:t>
            </a:r>
            <a:r>
              <a:rPr lang="en-US" sz="2000" dirty="0" smtClean="0"/>
              <a:t>knows</a:t>
            </a:r>
            <a:r>
              <a:rPr lang="en-US" sz="2000" dirty="0"/>
              <a:t> </a:t>
            </a:r>
            <a:r>
              <a:rPr lang="en-US" sz="2000" dirty="0" smtClean="0"/>
              <a:t>your</a:t>
            </a:r>
          </a:p>
          <a:p>
            <a:r>
              <a:rPr lang="en-US" sz="2000" dirty="0" smtClean="0"/>
              <a:t>Location.</a:t>
            </a:r>
            <a:endParaRPr lang="en-US" sz="2000" dirty="0"/>
          </a:p>
        </p:txBody>
      </p:sp>
      <p:sp>
        <p:nvSpPr>
          <p:cNvPr id="3" name="Right Arrow 2"/>
          <p:cNvSpPr/>
          <p:nvPr/>
        </p:nvSpPr>
        <p:spPr bwMode="auto">
          <a:xfrm>
            <a:off x="1905000" y="5029200"/>
            <a:ext cx="533400" cy="381000"/>
          </a:xfrm>
          <a:prstGeom prst="rightArrow">
            <a:avLst/>
          </a:prstGeom>
          <a:solidFill>
            <a:schemeClr val="tx2">
              <a:lumMod val="75000"/>
            </a:schemeClr>
          </a:solidFill>
          <a:ln w="9525" cap="flat" cmpd="sng" algn="ctr">
            <a:solidFill>
              <a:schemeClr val="tx2">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 name="Right Arrow 4"/>
          <p:cNvSpPr/>
          <p:nvPr/>
        </p:nvSpPr>
        <p:spPr bwMode="auto">
          <a:xfrm>
            <a:off x="1905000" y="5562600"/>
            <a:ext cx="533400" cy="381000"/>
          </a:xfrm>
          <a:prstGeom prst="rightArrow">
            <a:avLst/>
          </a:prstGeom>
          <a:solidFill>
            <a:schemeClr val="tx2">
              <a:lumMod val="75000"/>
            </a:schemeClr>
          </a:solidFill>
          <a:ln w="9525" cap="flat" cmpd="sng" algn="ctr">
            <a:solidFill>
              <a:schemeClr val="tx2">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12-07 at 9.46.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0"/>
            <a:ext cx="5769596" cy="6858000"/>
          </a:xfrm>
          <a:prstGeom prst="rect">
            <a:avLst/>
          </a:prstGeom>
        </p:spPr>
      </p:pic>
      <p:sp>
        <p:nvSpPr>
          <p:cNvPr id="198661" name="Rectangle 5"/>
          <p:cNvSpPr>
            <a:spLocks noChangeArrowheads="1"/>
          </p:cNvSpPr>
          <p:nvPr/>
        </p:nvSpPr>
        <p:spPr bwMode="auto">
          <a:xfrm>
            <a:off x="1828800" y="-703263"/>
            <a:ext cx="9144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p>
        </p:txBody>
      </p:sp>
      <p:sp>
        <p:nvSpPr>
          <p:cNvPr id="5" name="Right Arrow 4"/>
          <p:cNvSpPr/>
          <p:nvPr/>
        </p:nvSpPr>
        <p:spPr bwMode="auto">
          <a:xfrm>
            <a:off x="1828800" y="4419600"/>
            <a:ext cx="533400" cy="381000"/>
          </a:xfrm>
          <a:prstGeom prst="rightArrow">
            <a:avLst/>
          </a:prstGeom>
          <a:solidFill>
            <a:schemeClr val="tx2">
              <a:lumMod val="75000"/>
            </a:schemeClr>
          </a:solidFill>
          <a:ln w="9525" cap="flat" cmpd="sng" algn="ctr">
            <a:solidFill>
              <a:schemeClr val="tx2">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6" name="Right Arrow 5"/>
          <p:cNvSpPr/>
          <p:nvPr/>
        </p:nvSpPr>
        <p:spPr bwMode="auto">
          <a:xfrm>
            <a:off x="1828800" y="5257800"/>
            <a:ext cx="533400" cy="381000"/>
          </a:xfrm>
          <a:prstGeom prst="rightArrow">
            <a:avLst/>
          </a:prstGeom>
          <a:solidFill>
            <a:schemeClr val="tx2">
              <a:lumMod val="75000"/>
            </a:schemeClr>
          </a:solidFill>
          <a:ln w="9525" cap="flat" cmpd="sng" algn="ctr">
            <a:solidFill>
              <a:schemeClr val="tx2">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 name="TextBox 2"/>
          <p:cNvSpPr txBox="1"/>
          <p:nvPr/>
        </p:nvSpPr>
        <p:spPr>
          <a:xfrm>
            <a:off x="457200" y="3810000"/>
            <a:ext cx="1981200" cy="461665"/>
          </a:xfrm>
          <a:prstGeom prst="rect">
            <a:avLst/>
          </a:prstGeom>
          <a:solidFill>
            <a:schemeClr val="tx2">
              <a:lumMod val="20000"/>
              <a:lumOff val="80000"/>
            </a:schemeClr>
          </a:solidFill>
          <a:ln>
            <a:solidFill>
              <a:srgbClr val="6EB921"/>
            </a:solidFill>
          </a:ln>
        </p:spPr>
        <p:txBody>
          <a:bodyPr wrap="square" rtlCol="0">
            <a:spAutoFit/>
          </a:bodyPr>
          <a:lstStyle/>
          <a:p>
            <a:r>
              <a:rPr lang="en-US" dirty="0" smtClean="0">
                <a:solidFill>
                  <a:schemeClr val="tx2">
                    <a:lumMod val="75000"/>
                  </a:schemeClr>
                </a:solidFill>
              </a:rPr>
              <a:t>What is this?</a:t>
            </a:r>
            <a:endParaRPr lang="en-US" dirty="0">
              <a:solidFill>
                <a:schemeClr val="tx2">
                  <a:lumMod val="75000"/>
                </a:schemeClr>
              </a:solidFill>
            </a:endParaRPr>
          </a:p>
        </p:txBody>
      </p:sp>
      <p:sp>
        <p:nvSpPr>
          <p:cNvPr id="7" name="Slide Number Placeholder 6"/>
          <p:cNvSpPr>
            <a:spLocks noGrp="1"/>
          </p:cNvSpPr>
          <p:nvPr>
            <p:ph type="sldNum"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2-07 at 9.46.4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03200"/>
            <a:ext cx="6883400" cy="6654800"/>
          </a:xfrm>
          <a:prstGeom prst="rect">
            <a:avLst/>
          </a:prstGeom>
        </p:spPr>
      </p:pic>
      <p:sp>
        <p:nvSpPr>
          <p:cNvPr id="198661" name="Rectangle 5"/>
          <p:cNvSpPr>
            <a:spLocks noChangeArrowheads="1"/>
          </p:cNvSpPr>
          <p:nvPr/>
        </p:nvSpPr>
        <p:spPr bwMode="auto">
          <a:xfrm>
            <a:off x="1828800" y="-703263"/>
            <a:ext cx="9144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p>
        </p:txBody>
      </p:sp>
      <p:sp>
        <p:nvSpPr>
          <p:cNvPr id="5" name="Right Arrow 4"/>
          <p:cNvSpPr/>
          <p:nvPr/>
        </p:nvSpPr>
        <p:spPr bwMode="auto">
          <a:xfrm>
            <a:off x="609600" y="2209800"/>
            <a:ext cx="533400" cy="381000"/>
          </a:xfrm>
          <a:prstGeom prst="rightArrow">
            <a:avLst/>
          </a:prstGeom>
          <a:solidFill>
            <a:schemeClr val="tx2">
              <a:lumMod val="75000"/>
            </a:schemeClr>
          </a:solidFill>
          <a:ln w="9525" cap="flat" cmpd="sng" algn="ctr">
            <a:solidFill>
              <a:schemeClr val="tx2">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6" name="Right Arrow 5"/>
          <p:cNvSpPr/>
          <p:nvPr/>
        </p:nvSpPr>
        <p:spPr bwMode="auto">
          <a:xfrm>
            <a:off x="685800" y="3276600"/>
            <a:ext cx="533400" cy="381000"/>
          </a:xfrm>
          <a:prstGeom prst="rightArrow">
            <a:avLst/>
          </a:prstGeom>
          <a:solidFill>
            <a:schemeClr val="tx2">
              <a:lumMod val="75000"/>
            </a:schemeClr>
          </a:solidFill>
          <a:ln w="9525" cap="flat" cmpd="sng" algn="ctr">
            <a:solidFill>
              <a:schemeClr val="tx2">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 name="TextBox 2"/>
          <p:cNvSpPr txBox="1"/>
          <p:nvPr/>
        </p:nvSpPr>
        <p:spPr>
          <a:xfrm>
            <a:off x="6400800" y="1600200"/>
            <a:ext cx="2489200" cy="1200328"/>
          </a:xfrm>
          <a:prstGeom prst="rect">
            <a:avLst/>
          </a:prstGeom>
          <a:solidFill>
            <a:schemeClr val="tx2">
              <a:lumMod val="20000"/>
              <a:lumOff val="80000"/>
            </a:schemeClr>
          </a:solidFill>
          <a:ln>
            <a:solidFill>
              <a:srgbClr val="6EB921"/>
            </a:solidFill>
          </a:ln>
        </p:spPr>
        <p:txBody>
          <a:bodyPr wrap="square" rtlCol="0">
            <a:spAutoFit/>
          </a:bodyPr>
          <a:lstStyle/>
          <a:p>
            <a:r>
              <a:rPr lang="en-US" dirty="0" smtClean="0">
                <a:solidFill>
                  <a:schemeClr val="tx2">
                    <a:lumMod val="75000"/>
                  </a:schemeClr>
                </a:solidFill>
              </a:rPr>
              <a:t>Why are these showing up # 1 and # 2?</a:t>
            </a:r>
            <a:endParaRPr lang="en-US" dirty="0">
              <a:solidFill>
                <a:schemeClr val="tx2">
                  <a:lumMod val="75000"/>
                </a:schemeClr>
              </a:solidFill>
            </a:endParaRPr>
          </a:p>
        </p:txBody>
      </p:sp>
      <p:sp>
        <p:nvSpPr>
          <p:cNvPr id="4" name="Slide Number Placeholder 3"/>
          <p:cNvSpPr>
            <a:spLocks noGrp="1"/>
          </p:cNvSpPr>
          <p:nvPr>
            <p:ph type="sldNum" sz="quarter" idx="11"/>
          </p:nvPr>
        </p:nvSpPr>
        <p:spPr/>
        <p:txBody>
          <a:bodyPr/>
          <a:lstStyle/>
          <a:p>
            <a:pPr>
              <a:defRPr/>
            </a:pPr>
            <a:endParaRPr lang="en-US"/>
          </a:p>
        </p:txBody>
      </p:sp>
    </p:spTree>
    <p:extLst>
      <p:ext uri="{BB962C8B-B14F-4D97-AF65-F5344CB8AC3E}">
        <p14:creationId xmlns:p14="http://schemas.microsoft.com/office/powerpoint/2010/main" val="51875243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61" name="Rectangle 5"/>
          <p:cNvSpPr>
            <a:spLocks noChangeArrowheads="1"/>
          </p:cNvSpPr>
          <p:nvPr/>
        </p:nvSpPr>
        <p:spPr bwMode="auto">
          <a:xfrm>
            <a:off x="1828800" y="-703263"/>
            <a:ext cx="9144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p>
        </p:txBody>
      </p:sp>
      <p:sp>
        <p:nvSpPr>
          <p:cNvPr id="4" name="Slide Number Placeholder 3"/>
          <p:cNvSpPr>
            <a:spLocks noGrp="1"/>
          </p:cNvSpPr>
          <p:nvPr>
            <p:ph type="sldNum" sz="quarter" idx="11"/>
          </p:nvPr>
        </p:nvSpPr>
        <p:spPr/>
        <p:txBody>
          <a:bodyPr/>
          <a:lstStyle/>
          <a:p>
            <a:pPr>
              <a:defRPr/>
            </a:pPr>
            <a:endParaRPr lang="en-US"/>
          </a:p>
        </p:txBody>
      </p:sp>
      <p:pic>
        <p:nvPicPr>
          <p:cNvPr id="2" name="Picture 1" descr="Screen Shot 2017-12-07 at 9.49.5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0"/>
            <a:ext cx="6120581" cy="6858000"/>
          </a:xfrm>
          <a:prstGeom prst="rect">
            <a:avLst/>
          </a:prstGeom>
        </p:spPr>
      </p:pic>
      <p:sp>
        <p:nvSpPr>
          <p:cNvPr id="5" name="TextBox 4"/>
          <p:cNvSpPr txBox="1"/>
          <p:nvPr/>
        </p:nvSpPr>
        <p:spPr>
          <a:xfrm>
            <a:off x="6400800" y="1752600"/>
            <a:ext cx="2438400" cy="1938992"/>
          </a:xfrm>
          <a:prstGeom prst="rect">
            <a:avLst/>
          </a:prstGeom>
          <a:solidFill>
            <a:schemeClr val="tx2">
              <a:lumMod val="20000"/>
              <a:lumOff val="80000"/>
            </a:schemeClr>
          </a:solidFill>
          <a:ln>
            <a:solidFill>
              <a:srgbClr val="6EB921"/>
            </a:solidFill>
          </a:ln>
        </p:spPr>
        <p:txBody>
          <a:bodyPr wrap="square" rtlCol="0">
            <a:spAutoFit/>
          </a:bodyPr>
          <a:lstStyle/>
          <a:p>
            <a:r>
              <a:rPr lang="en-US" sz="2000" dirty="0">
                <a:solidFill>
                  <a:schemeClr val="tx2">
                    <a:lumMod val="75000"/>
                  </a:schemeClr>
                </a:solidFill>
              </a:rPr>
              <a:t>F</a:t>
            </a:r>
            <a:r>
              <a:rPr lang="en-US" sz="2000" dirty="0" smtClean="0">
                <a:solidFill>
                  <a:schemeClr val="tx2">
                    <a:lumMod val="75000"/>
                  </a:schemeClr>
                </a:solidFill>
              </a:rPr>
              <a:t>ew ads.</a:t>
            </a:r>
          </a:p>
          <a:p>
            <a:r>
              <a:rPr lang="en-US" sz="2000" dirty="0" smtClean="0">
                <a:solidFill>
                  <a:schemeClr val="tx2">
                    <a:lumMod val="75000"/>
                  </a:schemeClr>
                </a:solidFill>
              </a:rPr>
              <a:t>Can you figure out how a restaurant appears at the top of the search results?</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defRPr/>
            </a:pPr>
            <a:r>
              <a:rPr lang="en-US" smtClean="0"/>
              <a:t>What is SEO?</a:t>
            </a:r>
          </a:p>
        </p:txBody>
      </p:sp>
      <p:sp>
        <p:nvSpPr>
          <p:cNvPr id="163843" name="Rectangle 3"/>
          <p:cNvSpPr>
            <a:spLocks noGrp="1" noChangeArrowheads="1"/>
          </p:cNvSpPr>
          <p:nvPr>
            <p:ph type="body" idx="1"/>
          </p:nvPr>
        </p:nvSpPr>
        <p:spPr/>
        <p:txBody>
          <a:bodyPr/>
          <a:lstStyle/>
          <a:p>
            <a:pPr eaLnBrk="1" hangingPunct="1">
              <a:lnSpc>
                <a:spcPct val="90000"/>
              </a:lnSpc>
              <a:defRPr/>
            </a:pPr>
            <a:r>
              <a:rPr lang="en-US" sz="2400" dirty="0" smtClean="0">
                <a:cs typeface="Times New Roman" charset="0"/>
              </a:rPr>
              <a:t>For </a:t>
            </a:r>
            <a:r>
              <a:rPr lang="en-US" sz="2400" dirty="0" smtClean="0">
                <a:solidFill>
                  <a:srgbClr val="278E21"/>
                </a:solidFill>
                <a:cs typeface="Times New Roman" charset="0"/>
              </a:rPr>
              <a:t>Organic </a:t>
            </a:r>
            <a:r>
              <a:rPr lang="ja-JP" altLang="en-US" sz="2400" dirty="0" smtClean="0">
                <a:solidFill>
                  <a:srgbClr val="278E21"/>
                </a:solidFill>
                <a:cs typeface="Times New Roman" charset="0"/>
              </a:rPr>
              <a:t>“</a:t>
            </a:r>
            <a:r>
              <a:rPr lang="en-US" sz="2400" dirty="0" smtClean="0">
                <a:solidFill>
                  <a:srgbClr val="278E21"/>
                </a:solidFill>
                <a:cs typeface="Times New Roman" charset="0"/>
              </a:rPr>
              <a:t>Free</a:t>
            </a:r>
            <a:r>
              <a:rPr lang="ja-JP" altLang="en-US" sz="2400" dirty="0" smtClean="0">
                <a:solidFill>
                  <a:srgbClr val="278E21"/>
                </a:solidFill>
                <a:cs typeface="Times New Roman" charset="0"/>
              </a:rPr>
              <a:t>”</a:t>
            </a:r>
            <a:r>
              <a:rPr lang="en-US" sz="2400" dirty="0" smtClean="0">
                <a:solidFill>
                  <a:srgbClr val="278E21"/>
                </a:solidFill>
                <a:cs typeface="Times New Roman" charset="0"/>
              </a:rPr>
              <a:t> </a:t>
            </a:r>
            <a:r>
              <a:rPr lang="en-US" sz="2400" dirty="0" smtClean="0">
                <a:cs typeface="Times New Roman" charset="0"/>
              </a:rPr>
              <a:t>listing placement you need SEO aka </a:t>
            </a:r>
            <a:r>
              <a:rPr lang="en-US" sz="2400" dirty="0" smtClean="0">
                <a:solidFill>
                  <a:srgbClr val="FF0000"/>
                </a:solidFill>
                <a:cs typeface="Times New Roman" charset="0"/>
              </a:rPr>
              <a:t>S</a:t>
            </a:r>
            <a:r>
              <a:rPr lang="en-US" sz="2400" dirty="0" smtClean="0">
                <a:cs typeface="Times New Roman" charset="0"/>
              </a:rPr>
              <a:t>earch </a:t>
            </a:r>
            <a:r>
              <a:rPr lang="en-US" sz="2400" dirty="0" smtClean="0">
                <a:solidFill>
                  <a:srgbClr val="FF9900"/>
                </a:solidFill>
                <a:cs typeface="Times New Roman" charset="0"/>
              </a:rPr>
              <a:t>E</a:t>
            </a:r>
            <a:r>
              <a:rPr lang="en-US" sz="2400" dirty="0" smtClean="0">
                <a:cs typeface="Times New Roman" charset="0"/>
              </a:rPr>
              <a:t>ngine </a:t>
            </a:r>
            <a:r>
              <a:rPr lang="en-US" sz="2400" dirty="0" smtClean="0">
                <a:solidFill>
                  <a:schemeClr val="tx2">
                    <a:lumMod val="75000"/>
                  </a:schemeClr>
                </a:solidFill>
                <a:cs typeface="Times New Roman" charset="0"/>
              </a:rPr>
              <a:t>O</a:t>
            </a:r>
            <a:r>
              <a:rPr lang="en-US" sz="2400" dirty="0" smtClean="0">
                <a:cs typeface="Times New Roman" charset="0"/>
              </a:rPr>
              <a:t>ptimization.</a:t>
            </a:r>
            <a:br>
              <a:rPr lang="en-US" sz="2400" dirty="0" smtClean="0">
                <a:cs typeface="Times New Roman" charset="0"/>
              </a:rPr>
            </a:br>
            <a:endParaRPr lang="en-US" sz="2400" dirty="0" smtClean="0">
              <a:cs typeface="Times New Roman" charset="0"/>
            </a:endParaRPr>
          </a:p>
          <a:p>
            <a:pPr eaLnBrk="1" hangingPunct="1">
              <a:lnSpc>
                <a:spcPct val="90000"/>
              </a:lnSpc>
              <a:defRPr/>
            </a:pPr>
            <a:r>
              <a:rPr lang="en-US" sz="2400" dirty="0" smtClean="0">
                <a:cs typeface="Times New Roman" charset="0"/>
              </a:rPr>
              <a:t>SEO is the act of carefully designing and coding your web site so that it is very friendly to search engines.</a:t>
            </a:r>
          </a:p>
          <a:p>
            <a:pPr eaLnBrk="1" hangingPunct="1">
              <a:lnSpc>
                <a:spcPct val="90000"/>
              </a:lnSpc>
              <a:buFontTx/>
              <a:buNone/>
              <a:defRPr/>
            </a:pPr>
            <a:r>
              <a:rPr lang="en-US" sz="2400" dirty="0" smtClean="0">
                <a:cs typeface="Times New Roman" charset="0"/>
              </a:rPr>
              <a:t> </a:t>
            </a:r>
          </a:p>
          <a:p>
            <a:pPr eaLnBrk="1" hangingPunct="1">
              <a:lnSpc>
                <a:spcPct val="90000"/>
              </a:lnSpc>
              <a:defRPr/>
            </a:pPr>
            <a:r>
              <a:rPr lang="en-US" sz="2400" dirty="0" smtClean="0">
                <a:cs typeface="Times New Roman" charset="0"/>
              </a:rPr>
              <a:t>How do you do that?</a:t>
            </a:r>
          </a:p>
          <a:p>
            <a:pPr eaLnBrk="1" hangingPunct="1">
              <a:lnSpc>
                <a:spcPct val="90000"/>
              </a:lnSpc>
              <a:buFontTx/>
              <a:buNone/>
              <a:defRPr/>
            </a:pPr>
            <a:r>
              <a:rPr lang="en-US" sz="2400" dirty="0" smtClean="0">
                <a:cs typeface="Times New Roman" charset="0"/>
              </a:rPr>
              <a:t> </a:t>
            </a:r>
          </a:p>
          <a:p>
            <a:pPr eaLnBrk="1" hangingPunct="1">
              <a:lnSpc>
                <a:spcPct val="90000"/>
              </a:lnSpc>
              <a:defRPr/>
            </a:pPr>
            <a:endParaRPr lang="en-US" sz="2400" dirty="0" smtClean="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eaLnBrk="1" hangingPunct="1">
              <a:defRPr/>
            </a:pPr>
            <a:r>
              <a:rPr lang="en-US" smtClean="0"/>
              <a:t>What is SEO?</a:t>
            </a:r>
          </a:p>
        </p:txBody>
      </p:sp>
      <p:sp>
        <p:nvSpPr>
          <p:cNvPr id="164867" name="Rectangle 3"/>
          <p:cNvSpPr>
            <a:spLocks noGrp="1" noChangeArrowheads="1"/>
          </p:cNvSpPr>
          <p:nvPr>
            <p:ph type="body" idx="1"/>
          </p:nvPr>
        </p:nvSpPr>
        <p:spPr>
          <a:xfrm>
            <a:off x="685800" y="1676400"/>
            <a:ext cx="6705600" cy="4114800"/>
          </a:xfrm>
        </p:spPr>
        <p:txBody>
          <a:bodyPr/>
          <a:lstStyle/>
          <a:p>
            <a:pPr eaLnBrk="1" hangingPunct="1">
              <a:lnSpc>
                <a:spcPct val="90000"/>
              </a:lnSpc>
              <a:buFontTx/>
              <a:buNone/>
              <a:defRPr/>
            </a:pPr>
            <a:r>
              <a:rPr lang="en-US" sz="2800" dirty="0" smtClean="0">
                <a:cs typeface="Times New Roman" charset="0"/>
              </a:rPr>
              <a:t>Remember that search engines are spiders and then ask yourself: </a:t>
            </a:r>
          </a:p>
          <a:p>
            <a:pPr eaLnBrk="1" hangingPunct="1">
              <a:lnSpc>
                <a:spcPct val="90000"/>
              </a:lnSpc>
              <a:buFontTx/>
              <a:buNone/>
              <a:defRPr/>
            </a:pPr>
            <a:endParaRPr lang="en-US" sz="2800" dirty="0" smtClean="0">
              <a:cs typeface="Times New Roman" charset="0"/>
            </a:endParaRPr>
          </a:p>
          <a:p>
            <a:pPr eaLnBrk="1" hangingPunct="1">
              <a:lnSpc>
                <a:spcPct val="90000"/>
              </a:lnSpc>
              <a:buFontTx/>
              <a:buNone/>
              <a:defRPr/>
            </a:pPr>
            <a:r>
              <a:rPr lang="en-US" sz="2800" dirty="0" smtClean="0">
                <a:cs typeface="Times New Roman" charset="0"/>
              </a:rPr>
              <a:t>What do spiders like?</a:t>
            </a:r>
          </a:p>
          <a:p>
            <a:pPr eaLnBrk="1" hangingPunct="1">
              <a:lnSpc>
                <a:spcPct val="90000"/>
              </a:lnSpc>
              <a:buFontTx/>
              <a:buAutoNum type="arabicPeriod"/>
              <a:defRPr/>
            </a:pPr>
            <a:r>
              <a:rPr lang="en-US" sz="2400" dirty="0" smtClean="0">
                <a:solidFill>
                  <a:srgbClr val="278E21"/>
                </a:solidFill>
              </a:rPr>
              <a:t>Fresh food </a:t>
            </a:r>
            <a:r>
              <a:rPr lang="en-US" sz="2400" dirty="0" smtClean="0"/>
              <a:t/>
            </a:r>
            <a:br>
              <a:rPr lang="en-US" sz="2400" dirty="0" smtClean="0"/>
            </a:br>
            <a:r>
              <a:rPr lang="en-US" sz="2400" dirty="0" smtClean="0"/>
              <a:t>(</a:t>
            </a:r>
            <a:r>
              <a:rPr lang="en-US" sz="2400" dirty="0" smtClean="0">
                <a:solidFill>
                  <a:schemeClr val="tx2"/>
                </a:solidFill>
              </a:rPr>
              <a:t>fresh content</a:t>
            </a:r>
            <a:r>
              <a:rPr lang="en-US" sz="2400" dirty="0" smtClean="0"/>
              <a:t>)</a:t>
            </a:r>
          </a:p>
          <a:p>
            <a:pPr eaLnBrk="1" hangingPunct="1">
              <a:lnSpc>
                <a:spcPct val="90000"/>
              </a:lnSpc>
              <a:buFontTx/>
              <a:buAutoNum type="arabicPeriod"/>
              <a:defRPr/>
            </a:pPr>
            <a:r>
              <a:rPr lang="en-US" sz="2400" dirty="0" smtClean="0">
                <a:solidFill>
                  <a:schemeClr val="bg1">
                    <a:lumMod val="50000"/>
                  </a:schemeClr>
                </a:solidFill>
              </a:rPr>
              <a:t>Webs </a:t>
            </a:r>
            <a:br>
              <a:rPr lang="en-US" sz="2400" dirty="0" smtClean="0">
                <a:solidFill>
                  <a:schemeClr val="bg1">
                    <a:lumMod val="50000"/>
                  </a:schemeClr>
                </a:solidFill>
              </a:rPr>
            </a:br>
            <a:r>
              <a:rPr lang="en-US" sz="2400" dirty="0" smtClean="0"/>
              <a:t>(</a:t>
            </a:r>
            <a:r>
              <a:rPr lang="en-US" sz="2400" dirty="0" smtClean="0">
                <a:solidFill>
                  <a:schemeClr val="bg2">
                    <a:lumMod val="75000"/>
                  </a:schemeClr>
                </a:solidFill>
              </a:rPr>
              <a:t>link </a:t>
            </a:r>
            <a:r>
              <a:rPr lang="en-US" sz="2400" dirty="0" smtClean="0">
                <a:solidFill>
                  <a:srgbClr val="FF0000"/>
                </a:solidFill>
              </a:rPr>
              <a:t>love</a:t>
            </a:r>
            <a:r>
              <a:rPr lang="en-US" sz="2400" dirty="0" smtClean="0"/>
              <a:t>)</a:t>
            </a:r>
          </a:p>
          <a:p>
            <a:pPr eaLnBrk="1" hangingPunct="1">
              <a:lnSpc>
                <a:spcPct val="90000"/>
              </a:lnSpc>
              <a:buFontTx/>
              <a:buAutoNum type="arabicPeriod"/>
              <a:defRPr/>
            </a:pPr>
            <a:r>
              <a:rPr lang="en-US" sz="2400" dirty="0" smtClean="0">
                <a:solidFill>
                  <a:srgbClr val="000090"/>
                </a:solidFill>
              </a:rPr>
              <a:t>Quality </a:t>
            </a:r>
            <a:br>
              <a:rPr lang="en-US" sz="2400" dirty="0" smtClean="0">
                <a:solidFill>
                  <a:srgbClr val="000090"/>
                </a:solidFill>
              </a:rPr>
            </a:br>
            <a:r>
              <a:rPr lang="en-US" sz="2400" dirty="0" smtClean="0"/>
              <a:t>(</a:t>
            </a:r>
            <a:r>
              <a:rPr lang="en-US" sz="2400" dirty="0" smtClean="0">
                <a:solidFill>
                  <a:srgbClr val="3366FF"/>
                </a:solidFill>
              </a:rPr>
              <a:t>links and content</a:t>
            </a:r>
            <a:r>
              <a:rPr lang="en-US" sz="2400" dirty="0" smtClean="0"/>
              <a:t>)</a:t>
            </a:r>
          </a:p>
          <a:p>
            <a:pPr eaLnBrk="1" hangingPunct="1">
              <a:lnSpc>
                <a:spcPct val="90000"/>
              </a:lnSpc>
              <a:defRPr/>
            </a:pPr>
            <a:endParaRPr lang="en-US" sz="2400" dirty="0" smtClean="0"/>
          </a:p>
        </p:txBody>
      </p:sp>
      <p:pic>
        <p:nvPicPr>
          <p:cNvPr id="164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971800"/>
            <a:ext cx="2362200" cy="182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4873" name="Rectangle 9"/>
          <p:cNvSpPr>
            <a:spLocks noChangeArrowheads="1"/>
          </p:cNvSpPr>
          <p:nvPr/>
        </p:nvSpPr>
        <p:spPr bwMode="auto">
          <a:xfrm>
            <a:off x="4343400" y="2819400"/>
            <a:ext cx="2743200" cy="3048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4874" name="Rectangle 10"/>
          <p:cNvSpPr>
            <a:spLocks noChangeArrowheads="1"/>
          </p:cNvSpPr>
          <p:nvPr/>
        </p:nvSpPr>
        <p:spPr bwMode="auto">
          <a:xfrm>
            <a:off x="4495800" y="4724400"/>
            <a:ext cx="2743200" cy="3048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4875" name="Rectangle 11"/>
          <p:cNvSpPr>
            <a:spLocks noChangeArrowheads="1"/>
          </p:cNvSpPr>
          <p:nvPr/>
        </p:nvSpPr>
        <p:spPr bwMode="auto">
          <a:xfrm>
            <a:off x="6934200" y="3048000"/>
            <a:ext cx="381000" cy="1905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pPr eaLnBrk="1" hangingPunct="1">
              <a:defRPr/>
            </a:pPr>
            <a:r>
              <a:rPr lang="en-US" smtClean="0"/>
              <a:t>What is SEO?</a:t>
            </a:r>
          </a:p>
        </p:txBody>
      </p:sp>
      <p:sp>
        <p:nvSpPr>
          <p:cNvPr id="172035" name="Rectangle 3"/>
          <p:cNvSpPr>
            <a:spLocks noGrp="1" noChangeArrowheads="1"/>
          </p:cNvSpPr>
          <p:nvPr>
            <p:ph type="body" idx="1"/>
          </p:nvPr>
        </p:nvSpPr>
        <p:spPr>
          <a:xfrm>
            <a:off x="685800" y="1600200"/>
            <a:ext cx="6705600" cy="4114800"/>
          </a:xfrm>
        </p:spPr>
        <p:txBody>
          <a:bodyPr/>
          <a:lstStyle/>
          <a:p>
            <a:pPr eaLnBrk="1" hangingPunct="1">
              <a:lnSpc>
                <a:spcPct val="90000"/>
              </a:lnSpc>
              <a:defRPr/>
            </a:pPr>
            <a:r>
              <a:rPr lang="en-US" sz="2400" dirty="0" smtClean="0">
                <a:cs typeface="Times New Roman" charset="0"/>
              </a:rPr>
              <a:t>What makes up a number one ranking on a search engine results page?</a:t>
            </a:r>
            <a:br>
              <a:rPr lang="en-US" sz="2400" dirty="0" smtClean="0">
                <a:cs typeface="Times New Roman" charset="0"/>
              </a:rPr>
            </a:br>
            <a:endParaRPr lang="en-US" sz="2400" dirty="0" smtClean="0">
              <a:cs typeface="Times New Roman" charset="0"/>
            </a:endParaRPr>
          </a:p>
          <a:p>
            <a:pPr eaLnBrk="1" hangingPunct="1">
              <a:lnSpc>
                <a:spcPct val="90000"/>
              </a:lnSpc>
              <a:defRPr/>
            </a:pPr>
            <a:r>
              <a:rPr lang="en-US" sz="2400" dirty="0" smtClean="0">
                <a:cs typeface="Times New Roman" charset="0"/>
              </a:rPr>
              <a:t>Each engine has a different algorithm </a:t>
            </a:r>
            <a:br>
              <a:rPr lang="en-US" sz="2400" dirty="0" smtClean="0">
                <a:cs typeface="Times New Roman" charset="0"/>
              </a:rPr>
            </a:br>
            <a:endParaRPr lang="en-US" sz="2400" dirty="0" smtClean="0">
              <a:cs typeface="Times New Roman" charset="0"/>
            </a:endParaRPr>
          </a:p>
          <a:p>
            <a:pPr eaLnBrk="1" hangingPunct="1">
              <a:lnSpc>
                <a:spcPct val="90000"/>
              </a:lnSpc>
              <a:buFontTx/>
              <a:buNone/>
              <a:defRPr/>
            </a:pPr>
            <a:r>
              <a:rPr lang="en-US" sz="2400" b="1" dirty="0" smtClean="0">
                <a:latin typeface="Times New Roman" charset="0"/>
                <a:cs typeface="Times New Roman" charset="0"/>
              </a:rPr>
              <a:t>		Al-go-</a:t>
            </a:r>
            <a:r>
              <a:rPr lang="en-US" sz="2400" b="1" dirty="0" err="1" smtClean="0">
                <a:latin typeface="Times New Roman" charset="0"/>
                <a:cs typeface="Times New Roman" charset="0"/>
              </a:rPr>
              <a:t>rithm</a:t>
            </a:r>
            <a:r>
              <a:rPr lang="en-US" sz="2400" b="1" dirty="0" smtClean="0">
                <a:latin typeface="Times New Roman" charset="0"/>
                <a:cs typeface="Times New Roman" charset="0"/>
              </a:rPr>
              <a:t/>
            </a:r>
            <a:br>
              <a:rPr lang="en-US" sz="2400" b="1" dirty="0" smtClean="0">
                <a:latin typeface="Times New Roman" charset="0"/>
                <a:cs typeface="Times New Roman" charset="0"/>
              </a:rPr>
            </a:br>
            <a:endParaRPr lang="en-US" sz="2400" dirty="0" smtClean="0">
              <a:cs typeface="Times New Roman" charset="0"/>
            </a:endParaRPr>
          </a:p>
          <a:p>
            <a:pPr eaLnBrk="1" hangingPunct="1">
              <a:lnSpc>
                <a:spcPct val="90000"/>
              </a:lnSpc>
              <a:buFontTx/>
              <a:buNone/>
              <a:defRPr/>
            </a:pPr>
            <a:r>
              <a:rPr lang="en-US" sz="2400" dirty="0" smtClean="0">
                <a:cs typeface="Times New Roman" charset="0"/>
              </a:rPr>
              <a:t>	</a:t>
            </a:r>
            <a:r>
              <a:rPr lang="en-US" sz="2000" dirty="0" smtClean="0">
                <a:cs typeface="Times New Roman" charset="0"/>
              </a:rPr>
              <a:t>a set of rules for solving a problem in a finite number of steps, as for finding the greatest common divisor.</a:t>
            </a:r>
          </a:p>
        </p:txBody>
      </p:sp>
      <p:pic>
        <p:nvPicPr>
          <p:cNvPr id="105475" name="Picture 4" descr="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667000"/>
            <a:ext cx="13843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pPr eaLnBrk="1" hangingPunct="1">
              <a:defRPr/>
            </a:pPr>
            <a:r>
              <a:rPr lang="en-US" smtClean="0"/>
              <a:t>What is SEO?</a:t>
            </a:r>
          </a:p>
        </p:txBody>
      </p:sp>
      <p:sp>
        <p:nvSpPr>
          <p:cNvPr id="174083" name="Rectangle 3"/>
          <p:cNvSpPr>
            <a:spLocks noGrp="1" noChangeArrowheads="1"/>
          </p:cNvSpPr>
          <p:nvPr>
            <p:ph type="body" idx="1"/>
          </p:nvPr>
        </p:nvSpPr>
        <p:spPr>
          <a:xfrm>
            <a:off x="685800" y="1676400"/>
            <a:ext cx="7696200" cy="4114800"/>
          </a:xfrm>
        </p:spPr>
        <p:txBody>
          <a:bodyPr/>
          <a:lstStyle/>
          <a:p>
            <a:pPr eaLnBrk="1" hangingPunct="1">
              <a:defRPr/>
            </a:pPr>
            <a:r>
              <a:rPr lang="en-US" sz="2000" dirty="0" smtClean="0">
                <a:cs typeface="Times New Roman" charset="0"/>
              </a:rPr>
              <a:t>For search engines the algorithm takes into consideration:</a:t>
            </a:r>
          </a:p>
          <a:p>
            <a:pPr lvl="1" eaLnBrk="1" hangingPunct="1">
              <a:defRPr/>
            </a:pPr>
            <a:r>
              <a:rPr lang="en-US" sz="2000" dirty="0" smtClean="0"/>
              <a:t>The number of </a:t>
            </a:r>
            <a:r>
              <a:rPr lang="en-US" sz="2000" dirty="0" smtClean="0">
                <a:solidFill>
                  <a:schemeClr val="tx2">
                    <a:lumMod val="75000"/>
                  </a:schemeClr>
                </a:solidFill>
              </a:rPr>
              <a:t>keywords </a:t>
            </a:r>
            <a:r>
              <a:rPr lang="en-US" sz="2000" dirty="0" smtClean="0"/>
              <a:t>in the content</a:t>
            </a:r>
          </a:p>
          <a:p>
            <a:pPr lvl="1" eaLnBrk="1" hangingPunct="1">
              <a:defRPr/>
            </a:pPr>
            <a:r>
              <a:rPr lang="en-US" sz="2000" dirty="0" smtClean="0"/>
              <a:t>Where the </a:t>
            </a:r>
            <a:r>
              <a:rPr lang="en-US" sz="2000" dirty="0" smtClean="0">
                <a:solidFill>
                  <a:srgbClr val="6EB921"/>
                </a:solidFill>
              </a:rPr>
              <a:t>keywords </a:t>
            </a:r>
            <a:r>
              <a:rPr lang="en-US" sz="2000" dirty="0" smtClean="0"/>
              <a:t>display, are they in the title, meta data, hyperlinks, headings, alt tags?</a:t>
            </a:r>
          </a:p>
          <a:p>
            <a:pPr lvl="1" eaLnBrk="1" hangingPunct="1">
              <a:defRPr/>
            </a:pPr>
            <a:r>
              <a:rPr lang="en-US" sz="2000" dirty="0" smtClean="0"/>
              <a:t>What is the </a:t>
            </a:r>
            <a:r>
              <a:rPr lang="en-US" sz="2000" dirty="0" smtClean="0">
                <a:solidFill>
                  <a:srgbClr val="6EB921"/>
                </a:solidFill>
              </a:rPr>
              <a:t>keyword </a:t>
            </a:r>
            <a:r>
              <a:rPr lang="en-US" sz="2000" dirty="0" smtClean="0"/>
              <a:t>relevancy?</a:t>
            </a:r>
          </a:p>
          <a:p>
            <a:pPr lvl="1" eaLnBrk="1" hangingPunct="1">
              <a:defRPr/>
            </a:pPr>
            <a:r>
              <a:rPr lang="en-US" sz="2000" dirty="0" smtClean="0"/>
              <a:t>How popular is the website?  I.e. Link </a:t>
            </a:r>
            <a:r>
              <a:rPr lang="en-US" sz="2000" dirty="0" smtClean="0">
                <a:solidFill>
                  <a:srgbClr val="6EB921"/>
                </a:solidFill>
              </a:rPr>
              <a:t>Popularity </a:t>
            </a:r>
            <a:r>
              <a:rPr lang="en-US" sz="2000" dirty="0" smtClean="0"/>
              <a:t>or </a:t>
            </a:r>
            <a:r>
              <a:rPr lang="en-US" sz="2000" dirty="0" smtClean="0">
                <a:solidFill>
                  <a:srgbClr val="6EB921"/>
                </a:solidFill>
              </a:rPr>
              <a:t>PageRank</a:t>
            </a:r>
            <a:r>
              <a:rPr lang="en-US" sz="2000" dirty="0" smtClean="0"/>
              <a:t>. How many </a:t>
            </a:r>
            <a:r>
              <a:rPr lang="en-US" sz="2000" dirty="0" smtClean="0">
                <a:solidFill>
                  <a:srgbClr val="6EB921"/>
                </a:solidFill>
              </a:rPr>
              <a:t>inbound links </a:t>
            </a:r>
            <a:r>
              <a:rPr lang="en-US" sz="2000" dirty="0" smtClean="0"/>
              <a:t>are there?</a:t>
            </a:r>
          </a:p>
          <a:p>
            <a:pPr lvl="1" eaLnBrk="1" hangingPunct="1">
              <a:defRPr/>
            </a:pPr>
            <a:r>
              <a:rPr lang="en-US" sz="2000" dirty="0" smtClean="0"/>
              <a:t>Is the site readable by a search engine AND a human?</a:t>
            </a:r>
          </a:p>
          <a:p>
            <a:pPr lvl="1" eaLnBrk="1" hangingPunct="1">
              <a:defRPr/>
            </a:pPr>
            <a:r>
              <a:rPr lang="en-US" sz="2000" dirty="0" smtClean="0"/>
              <a:t>Does the site allow easy indexing?</a:t>
            </a:r>
          </a:p>
          <a:p>
            <a:pPr lvl="1" eaLnBrk="1" hangingPunct="1">
              <a:defRPr/>
            </a:pPr>
            <a:r>
              <a:rPr lang="en-US" sz="2000" dirty="0" smtClean="0"/>
              <a:t>How often is the site referenced in social media?</a:t>
            </a:r>
          </a:p>
          <a:p>
            <a:pPr lvl="1" eaLnBrk="1" hangingPunct="1">
              <a:defRPr/>
            </a:pPr>
            <a:r>
              <a:rPr lang="en-US" sz="2000" dirty="0" smtClean="0"/>
              <a:t>How popular is the main author of the site?</a:t>
            </a:r>
          </a:p>
          <a:p>
            <a:pPr eaLnBrk="1" hangingPunct="1">
              <a:defRPr/>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pPr eaLnBrk="1" hangingPunct="1">
              <a:defRPr/>
            </a:pPr>
            <a:r>
              <a:rPr lang="en-US" smtClean="0"/>
              <a:t>How well is your site optimized?</a:t>
            </a:r>
          </a:p>
        </p:txBody>
      </p:sp>
      <p:sp>
        <p:nvSpPr>
          <p:cNvPr id="232451" name="Rectangle 3"/>
          <p:cNvSpPr>
            <a:spLocks noGrp="1" noChangeArrowheads="1"/>
          </p:cNvSpPr>
          <p:nvPr>
            <p:ph type="body" idx="1"/>
          </p:nvPr>
        </p:nvSpPr>
        <p:spPr>
          <a:xfrm>
            <a:off x="685800" y="1676400"/>
            <a:ext cx="7620000" cy="4114800"/>
          </a:xfrm>
        </p:spPr>
        <p:txBody>
          <a:bodyPr/>
          <a:lstStyle/>
          <a:p>
            <a:pPr eaLnBrk="1" hangingPunct="1">
              <a:defRPr/>
            </a:pPr>
            <a:r>
              <a:rPr lang="en-US" sz="2000" dirty="0" smtClean="0">
                <a:cs typeface="Times New Roman" charset="0"/>
              </a:rPr>
              <a:t>For a quick understanding of where you are starting from before optimizing a site, look at</a:t>
            </a:r>
            <a:br>
              <a:rPr lang="en-US" sz="2000" dirty="0" smtClean="0">
                <a:cs typeface="Times New Roman" charset="0"/>
              </a:rPr>
            </a:br>
            <a:r>
              <a:rPr lang="en-US" sz="2000" dirty="0" smtClean="0">
                <a:cs typeface="Times New Roman" charset="0"/>
              </a:rPr>
              <a:t/>
            </a:r>
            <a:br>
              <a:rPr lang="en-US" sz="2000" dirty="0" smtClean="0">
                <a:cs typeface="Times New Roman" charset="0"/>
              </a:rPr>
            </a:br>
            <a:r>
              <a:rPr lang="en-US" sz="2000" dirty="0" smtClean="0">
                <a:hlinkClick r:id="rId3"/>
              </a:rPr>
              <a:t>http://marketinggrader.com</a:t>
            </a:r>
            <a:r>
              <a:rPr lang="en-US" sz="2000" dirty="0" smtClean="0"/>
              <a:t> </a:t>
            </a:r>
            <a:br>
              <a:rPr lang="en-US" sz="2000" dirty="0" smtClean="0"/>
            </a:br>
            <a:r>
              <a:rPr lang="en-US" sz="2000" dirty="0" smtClean="0">
                <a:hlinkClick r:id="rId4"/>
              </a:rPr>
              <a:t>http://www.spyfu.com</a:t>
            </a:r>
            <a:r>
              <a:rPr lang="en-US" sz="2000" dirty="0" smtClean="0"/>
              <a:t/>
            </a:r>
            <a:br>
              <a:rPr lang="en-US" sz="2000" dirty="0" smtClean="0"/>
            </a:br>
            <a:r>
              <a:rPr lang="en-US" sz="2000" dirty="0" smtClean="0">
                <a:hlinkClick r:id="rId5"/>
              </a:rPr>
              <a:t>http://www.semrush.com</a:t>
            </a:r>
            <a:r>
              <a:rPr lang="en-US" sz="2000" dirty="0" smtClean="0"/>
              <a:t/>
            </a:r>
            <a:br>
              <a:rPr lang="en-US" sz="2000" dirty="0" smtClean="0"/>
            </a:br>
            <a:r>
              <a:rPr lang="en-US" sz="2000" dirty="0" smtClean="0">
                <a:hlinkClick r:id="rId6"/>
              </a:rPr>
              <a:t>http://seoquake.com</a:t>
            </a:r>
            <a:r>
              <a:rPr lang="en-US" sz="2000" dirty="0" smtClean="0"/>
              <a:t/>
            </a:r>
            <a:br>
              <a:rPr lang="en-US" sz="2000" dirty="0" smtClean="0"/>
            </a:br>
            <a:r>
              <a:rPr lang="en-US" sz="2000" dirty="0" smtClean="0">
                <a:hlinkClick r:id="rId7"/>
              </a:rPr>
              <a:t>http://www.similarweb.com</a:t>
            </a:r>
            <a:r>
              <a:rPr lang="en-US" sz="2000" dirty="0" smtClean="0"/>
              <a:t> </a:t>
            </a:r>
            <a:br>
              <a:rPr lang="en-US" sz="2000" dirty="0" smtClean="0"/>
            </a:br>
            <a:r>
              <a:rPr lang="en-US" sz="2000" dirty="0" smtClean="0">
                <a:hlinkClick r:id="rId8"/>
              </a:rPr>
              <a:t>http://www.opensiteexplorer.org</a:t>
            </a:r>
            <a:r>
              <a:rPr lang="en-US" sz="2000" dirty="0" smtClean="0"/>
              <a:t> </a:t>
            </a:r>
            <a:br>
              <a:rPr lang="en-US" sz="2000" dirty="0" smtClean="0"/>
            </a:br>
            <a:endParaRPr lang="en-US" sz="1800" dirty="0" smtClean="0"/>
          </a:p>
          <a:p>
            <a:pPr eaLnBrk="1" hangingPunct="1">
              <a:defRPr/>
            </a:pPr>
            <a:r>
              <a:rPr lang="en-US" sz="1800" dirty="0" smtClean="0"/>
              <a:t>You will get a grade for your site and some pointers on how to improve that grade.  Some things you</a:t>
            </a:r>
            <a:r>
              <a:rPr lang="ja-JP" altLang="en-US" sz="1800" dirty="0" smtClean="0"/>
              <a:t>’</a:t>
            </a:r>
            <a:r>
              <a:rPr lang="en-US" sz="1800" dirty="0" err="1" smtClean="0"/>
              <a:t>ll</a:t>
            </a:r>
            <a:r>
              <a:rPr lang="en-US" sz="1800" dirty="0" smtClean="0"/>
              <a:t> be able to do by yourself and other things you</a:t>
            </a:r>
            <a:r>
              <a:rPr lang="ja-JP" altLang="en-US" sz="1800" dirty="0" smtClean="0"/>
              <a:t>’</a:t>
            </a:r>
            <a:r>
              <a:rPr lang="en-US" sz="1800" dirty="0" err="1" smtClean="0"/>
              <a:t>ll</a:t>
            </a:r>
            <a:r>
              <a:rPr lang="en-US" sz="1800" dirty="0" smtClean="0"/>
              <a:t> want to hire a professional to help you with.</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itle 1"/>
          <p:cNvSpPr>
            <a:spLocks noGrp="1"/>
          </p:cNvSpPr>
          <p:nvPr>
            <p:ph type="title"/>
          </p:nvPr>
        </p:nvSpPr>
        <p:spPr/>
        <p:txBody>
          <a:bodyPr/>
          <a:lstStyle/>
          <a:p>
            <a:pPr>
              <a:defRPr/>
            </a:pPr>
            <a:r>
              <a:rPr lang="en-US" dirty="0" smtClean="0">
                <a:latin typeface="Calibri" charset="0"/>
              </a:rPr>
              <a:t>Introductions</a:t>
            </a:r>
            <a:endParaRPr lang="en-US" dirty="0">
              <a:latin typeface="Calibri" charset="0"/>
            </a:endParaRPr>
          </a:p>
        </p:txBody>
      </p:sp>
      <p:pic>
        <p:nvPicPr>
          <p:cNvPr id="441346" name="Picture 4" descr="Screen shot 2012-05-21 at 2.30.0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7488" y="1524000"/>
            <a:ext cx="30083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47" name="Picture 2" descr="Screen Shot 2012-08-21 at 1.13.1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643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1348" name="TextBox 1"/>
          <p:cNvSpPr txBox="1">
            <a:spLocks noChangeArrowheads="1"/>
          </p:cNvSpPr>
          <p:nvPr/>
        </p:nvSpPr>
        <p:spPr bwMode="auto">
          <a:xfrm>
            <a:off x="5105400" y="457200"/>
            <a:ext cx="2438400" cy="461963"/>
          </a:xfrm>
          <a:prstGeom prst="rect">
            <a:avLst/>
          </a:prstGeom>
          <a:solidFill>
            <a:srgbClr val="AAE81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  January 2013</a:t>
            </a:r>
          </a:p>
        </p:txBody>
      </p:sp>
      <p:sp>
        <p:nvSpPr>
          <p:cNvPr id="3" name="Slide Number Placeholder 2"/>
          <p:cNvSpPr>
            <a:spLocks noGrp="1"/>
          </p:cNvSpPr>
          <p:nvPr>
            <p:ph type="sldNum" sz="quarter" idx="11"/>
          </p:nvPr>
        </p:nvSpPr>
        <p:spPr/>
        <p:txBody>
          <a:bodyPr/>
          <a:lstStyle/>
          <a:p>
            <a:pPr>
              <a:defRPr/>
            </a:pPr>
            <a:r>
              <a:rPr lang="en-US" dirty="0" smtClean="0"/>
              <a:t>4</a:t>
            </a:r>
            <a:endParaRPr lang="en-US" dirty="0"/>
          </a:p>
        </p:txBody>
      </p:sp>
    </p:spTree>
    <p:extLst>
      <p:ext uri="{BB962C8B-B14F-4D97-AF65-F5344CB8AC3E}">
        <p14:creationId xmlns:p14="http://schemas.microsoft.com/office/powerpoint/2010/main" val="107767424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76200"/>
            <a:ext cx="5257800" cy="830997"/>
          </a:xfrm>
          <a:prstGeom prst="rect">
            <a:avLst/>
          </a:prstGeom>
          <a:noFill/>
        </p:spPr>
        <p:txBody>
          <a:bodyPr wrap="square" rtlCol="0">
            <a:spAutoFit/>
          </a:bodyPr>
          <a:lstStyle/>
          <a:p>
            <a:r>
              <a:rPr lang="en-US" dirty="0">
                <a:hlinkClick r:id="rId3"/>
              </a:rPr>
              <a:t>http://searchengineland.com/</a:t>
            </a:r>
            <a:r>
              <a:rPr lang="en-US" dirty="0" smtClean="0">
                <a:hlinkClick r:id="rId3"/>
              </a:rPr>
              <a:t>seotable</a:t>
            </a:r>
            <a:r>
              <a:rPr lang="en-US" dirty="0" smtClean="0"/>
              <a:t> </a:t>
            </a:r>
            <a:endParaRPr lang="en-US" dirty="0"/>
          </a:p>
          <a:p>
            <a:endParaRPr lang="en-US" dirty="0"/>
          </a:p>
        </p:txBody>
      </p:sp>
      <p:pic>
        <p:nvPicPr>
          <p:cNvPr id="5" name="Picture 4" descr="Screen Shot 2016-07-22 at 11.54.3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1000"/>
            <a:ext cx="9144000" cy="6510068"/>
          </a:xfrm>
          <a:prstGeom prst="rect">
            <a:avLst/>
          </a:prstGeom>
        </p:spPr>
      </p:pic>
      <p:sp>
        <p:nvSpPr>
          <p:cNvPr id="3" name="Slide Number Placeholder 2"/>
          <p:cNvSpPr>
            <a:spLocks noGrp="1"/>
          </p:cNvSpPr>
          <p:nvPr>
            <p:ph type="sldNum"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04800"/>
            <a:ext cx="7924800" cy="646331"/>
          </a:xfrm>
          <a:prstGeom prst="rect">
            <a:avLst/>
          </a:prstGeom>
          <a:noFill/>
        </p:spPr>
        <p:txBody>
          <a:bodyPr wrap="square" rtlCol="0">
            <a:spAutoFit/>
          </a:bodyPr>
          <a:lstStyle/>
          <a:p>
            <a:r>
              <a:rPr lang="en-US" sz="1800" dirty="0">
                <a:hlinkClick r:id="rId3"/>
              </a:rPr>
              <a:t>https://www.marketingtechblog.com/the-periodic-table-of-content-marketing</a:t>
            </a:r>
            <a:r>
              <a:rPr lang="en-US" sz="1800" dirty="0" smtClean="0">
                <a:hlinkClick r:id="rId3"/>
              </a:rPr>
              <a:t>/</a:t>
            </a:r>
            <a:endParaRPr lang="en-US" sz="1800" dirty="0" smtClean="0"/>
          </a:p>
          <a:p>
            <a:endParaRPr lang="en-US" sz="1800" dirty="0"/>
          </a:p>
        </p:txBody>
      </p:sp>
      <p:pic>
        <p:nvPicPr>
          <p:cNvPr id="3" name="Picture 2" descr="Screen Shot 2016-07-22 at 11.57.33 AM.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8200"/>
            <a:ext cx="9144000" cy="4723509"/>
          </a:xfrm>
          <a:prstGeom prst="rect">
            <a:avLst/>
          </a:prstGeom>
        </p:spPr>
      </p:pic>
      <p:sp>
        <p:nvSpPr>
          <p:cNvPr id="4" name="Slide Number Placeholder 3"/>
          <p:cNvSpPr>
            <a:spLocks noGrp="1"/>
          </p:cNvSpPr>
          <p:nvPr>
            <p:ph type="sldNum" sz="quarter" idx="11"/>
          </p:nvPr>
        </p:nvSpPr>
        <p:spPr/>
        <p:txBody>
          <a:bodyPr/>
          <a:lstStyle/>
          <a:p>
            <a:pPr>
              <a:defRPr/>
            </a:pPr>
            <a:endParaRPr lang="en-US"/>
          </a:p>
        </p:txBody>
      </p:sp>
    </p:spTree>
    <p:extLst>
      <p:ext uri="{BB962C8B-B14F-4D97-AF65-F5344CB8AC3E}">
        <p14:creationId xmlns:p14="http://schemas.microsoft.com/office/powerpoint/2010/main" val="295704514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defRPr/>
            </a:pPr>
            <a:r>
              <a:rPr lang="en-US" dirty="0" smtClean="0"/>
              <a:t>Homework Watching</a:t>
            </a:r>
          </a:p>
        </p:txBody>
      </p:sp>
      <p:pic>
        <p:nvPicPr>
          <p:cNvPr id="148482" name="Picture 1" descr="Screen Shot 2013-09-25 at 3.51.59 PM.png">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524000"/>
            <a:ext cx="5943600"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TextBox 2"/>
          <p:cNvSpPr txBox="1">
            <a:spLocks noChangeArrowheads="1"/>
          </p:cNvSpPr>
          <p:nvPr/>
        </p:nvSpPr>
        <p:spPr bwMode="auto">
          <a:xfrm>
            <a:off x="1981200" y="5562600"/>
            <a:ext cx="533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latin typeface="Century Gothic" charset="0"/>
                <a:cs typeface="Century Gothic" charset="0"/>
                <a:hlinkClick r:id="rId3"/>
              </a:rPr>
              <a:t>http://www.youtube.com/watch?v=1v7PVF4g7Nk</a:t>
            </a:r>
            <a:r>
              <a:rPr lang="en-US" sz="1600" dirty="0">
                <a:latin typeface="Century Gothic" charset="0"/>
                <a:cs typeface="Century Gothic" charset="0"/>
              </a:rPr>
              <a:t> </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defRPr/>
            </a:pPr>
            <a:r>
              <a:rPr lang="en-US" dirty="0" smtClean="0"/>
              <a:t>Homework Watching</a:t>
            </a:r>
          </a:p>
        </p:txBody>
      </p:sp>
      <p:sp>
        <p:nvSpPr>
          <p:cNvPr id="150530" name="TextBox 2"/>
          <p:cNvSpPr txBox="1">
            <a:spLocks noChangeArrowheads="1"/>
          </p:cNvSpPr>
          <p:nvPr/>
        </p:nvSpPr>
        <p:spPr bwMode="auto">
          <a:xfrm>
            <a:off x="1981200" y="5562600"/>
            <a:ext cx="533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latin typeface="Century Gothic" charset="0"/>
                <a:cs typeface="Century Gothic" charset="0"/>
                <a:hlinkClick r:id="rId3"/>
              </a:rPr>
              <a:t>http://www.youtube.com/watch?v=0sv2tLYE0R0</a:t>
            </a:r>
            <a:r>
              <a:rPr lang="en-US" sz="1600">
                <a:latin typeface="Century Gothic" charset="0"/>
                <a:cs typeface="Century Gothic" charset="0"/>
              </a:rPr>
              <a:t> </a:t>
            </a:r>
          </a:p>
        </p:txBody>
      </p:sp>
      <p:pic>
        <p:nvPicPr>
          <p:cNvPr id="150531" name="Picture 2" descr="Screen Shot 2014-01-28 at 10.44.53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81000"/>
            <a:ext cx="76962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defRPr/>
            </a:pPr>
            <a:r>
              <a:rPr lang="en-US" dirty="0" smtClean="0"/>
              <a:t>74</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Screen Shot 2014-03-12 at 7.10.40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0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n-US" dirty="0" smtClean="0"/>
              <a:t>More Class 1</a:t>
            </a:r>
          </a:p>
        </p:txBody>
      </p:sp>
      <p:sp>
        <p:nvSpPr>
          <p:cNvPr id="41986" name="TextBox 4"/>
          <p:cNvSpPr txBox="1">
            <a:spLocks noChangeArrowheads="1"/>
          </p:cNvSpPr>
          <p:nvPr/>
        </p:nvSpPr>
        <p:spPr bwMode="auto">
          <a:xfrm>
            <a:off x="1295400" y="1776948"/>
            <a:ext cx="6934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latin typeface="Century Gothic" charset="0"/>
                <a:cs typeface="Century Gothic" charset="0"/>
              </a:rPr>
              <a:t>Recap of Class 1</a:t>
            </a:r>
          </a:p>
          <a:p>
            <a:r>
              <a:rPr lang="en-US" dirty="0" smtClean="0">
                <a:latin typeface="Century Gothic" charset="0"/>
                <a:cs typeface="Century Gothic" charset="0"/>
              </a:rPr>
              <a:t>More on SEO</a:t>
            </a:r>
          </a:p>
          <a:p>
            <a:r>
              <a:rPr lang="en-US" dirty="0" smtClean="0">
                <a:latin typeface="Century Gothic" charset="0"/>
                <a:cs typeface="Century Gothic" charset="0"/>
              </a:rPr>
              <a:t>Link Building</a:t>
            </a:r>
          </a:p>
          <a:p>
            <a:r>
              <a:rPr lang="en-US" dirty="0" smtClean="0">
                <a:latin typeface="Century Gothic" charset="0"/>
                <a:cs typeface="Century Gothic" charset="0"/>
              </a:rPr>
              <a:t>Touch on Social and Content Marketing</a:t>
            </a:r>
          </a:p>
          <a:p>
            <a:r>
              <a:rPr lang="en-US" dirty="0" err="1" smtClean="0">
                <a:latin typeface="Century Gothic" charset="0"/>
                <a:cs typeface="Century Gothic" charset="0"/>
              </a:rPr>
              <a:t>Wordpress</a:t>
            </a:r>
            <a:r>
              <a:rPr lang="en-US" dirty="0" smtClean="0">
                <a:latin typeface="Century Gothic" charset="0"/>
                <a:cs typeface="Century Gothic" charset="0"/>
              </a:rPr>
              <a:t> Plugins</a:t>
            </a:r>
          </a:p>
          <a:p>
            <a:endParaRPr lang="en-US" dirty="0">
              <a:latin typeface="Century Gothic" charset="0"/>
              <a:cs typeface="Century Gothic" charset="0"/>
            </a:endParaRPr>
          </a:p>
        </p:txBody>
      </p:sp>
    </p:spTree>
    <p:extLst>
      <p:ext uri="{BB962C8B-B14F-4D97-AF65-F5344CB8AC3E}">
        <p14:creationId xmlns:p14="http://schemas.microsoft.com/office/powerpoint/2010/main" val="5449541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pPr eaLnBrk="1" hangingPunct="1">
              <a:defRPr/>
            </a:pPr>
            <a:r>
              <a:rPr lang="en-US" smtClean="0"/>
              <a:t>Which Search Engine Should You Focus On?</a:t>
            </a:r>
          </a:p>
        </p:txBody>
      </p:sp>
      <p:pic>
        <p:nvPicPr>
          <p:cNvPr id="113666" name="Picture 4" descr="iStock_000007651615X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750" y="2209800"/>
            <a:ext cx="3575050"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defRPr/>
            </a:pPr>
            <a:r>
              <a:rPr lang="en-US" smtClean="0"/>
              <a:t>Which Search Engine Should You Focus On?</a:t>
            </a:r>
          </a:p>
        </p:txBody>
      </p:sp>
      <p:pic>
        <p:nvPicPr>
          <p:cNvPr id="115714" name="Picture 4" descr="logo_goog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667000"/>
            <a:ext cx="22860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Picture 6" descr="logo_yaho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4419600"/>
            <a:ext cx="276542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7" descr="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406775"/>
            <a:ext cx="13081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9-26 at 1.21.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865779"/>
          </a:xfrm>
          <a:prstGeom prst="rect">
            <a:avLst/>
          </a:prstGeom>
        </p:spPr>
      </p:pic>
      <p:sp>
        <p:nvSpPr>
          <p:cNvPr id="117763" name="Rectangle 5"/>
          <p:cNvSpPr>
            <a:spLocks noChangeArrowheads="1"/>
          </p:cNvSpPr>
          <p:nvPr/>
        </p:nvSpPr>
        <p:spPr bwMode="auto">
          <a:xfrm>
            <a:off x="-152400" y="5791200"/>
            <a:ext cx="9601200" cy="1143000"/>
          </a:xfrm>
          <a:prstGeom prst="rect">
            <a:avLst/>
          </a:prstGeom>
          <a:solidFill>
            <a:schemeClr val="bg1"/>
          </a:solidFill>
          <a:ln w="9525">
            <a:solidFill>
              <a:schemeClr val="bg1"/>
            </a:solidFill>
            <a:round/>
            <a:headEnd/>
            <a:tailEnd/>
          </a:ln>
        </p:spPr>
        <p:txBody>
          <a:bodyPr/>
          <a:lstStyle/>
          <a:p>
            <a:endParaRPr lang="en-US">
              <a:solidFill>
                <a:srgbClr val="000000"/>
              </a:solidFill>
            </a:endParaRPr>
          </a:p>
        </p:txBody>
      </p:sp>
      <p:sp>
        <p:nvSpPr>
          <p:cNvPr id="5" name="TextBox 4"/>
          <p:cNvSpPr txBox="1"/>
          <p:nvPr/>
        </p:nvSpPr>
        <p:spPr>
          <a:xfrm>
            <a:off x="381000" y="5943600"/>
            <a:ext cx="8305800" cy="584200"/>
          </a:xfrm>
          <a:prstGeom prst="rect">
            <a:avLst/>
          </a:prstGeom>
          <a:noFill/>
        </p:spPr>
        <p:txBody>
          <a:bodyPr>
            <a:spAutoFit/>
          </a:bodyPr>
          <a:lstStyle/>
          <a:p>
            <a:pPr>
              <a:defRPr/>
            </a:pPr>
            <a:r>
              <a:rPr lang="en-US" sz="1600" dirty="0"/>
              <a:t>Source</a:t>
            </a:r>
            <a:r>
              <a:rPr lang="en-US" sz="1050" dirty="0"/>
              <a:t>: </a:t>
            </a:r>
            <a:r>
              <a:rPr lang="en-US" sz="1600" dirty="0">
                <a:hlinkClick r:id="rId4"/>
              </a:rPr>
              <a:t>http://www.netmarketshare.com/search-engine-market-share.aspx?qprid=4&amp;qpcustomd=0</a:t>
            </a:r>
            <a:r>
              <a:rPr lang="en-US" sz="1600" dirty="0"/>
              <a:t> </a:t>
            </a:r>
          </a:p>
        </p:txBody>
      </p:sp>
      <p:sp>
        <p:nvSpPr>
          <p:cNvPr id="6" name="Right Arrow 5"/>
          <p:cNvSpPr/>
          <p:nvPr/>
        </p:nvSpPr>
        <p:spPr bwMode="auto">
          <a:xfrm rot="6855905">
            <a:off x="6341173" y="2569325"/>
            <a:ext cx="533400" cy="381000"/>
          </a:xfrm>
          <a:prstGeom prst="rightArrow">
            <a:avLst/>
          </a:prstGeom>
          <a:solidFill>
            <a:schemeClr val="tx2">
              <a:lumMod val="75000"/>
            </a:schemeClr>
          </a:solidFill>
          <a:ln w="9525" cap="flat" cmpd="sng" algn="ctr">
            <a:solidFill>
              <a:schemeClr val="tx2">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5"/>
          <p:cNvSpPr>
            <a:spLocks noChangeArrowheads="1"/>
          </p:cNvSpPr>
          <p:nvPr/>
        </p:nvSpPr>
        <p:spPr bwMode="auto">
          <a:xfrm>
            <a:off x="-152400" y="5791200"/>
            <a:ext cx="9601200" cy="1143000"/>
          </a:xfrm>
          <a:prstGeom prst="rect">
            <a:avLst/>
          </a:prstGeom>
          <a:solidFill>
            <a:schemeClr val="bg1"/>
          </a:solidFill>
          <a:ln w="9525">
            <a:solidFill>
              <a:schemeClr val="bg1"/>
            </a:solidFill>
            <a:round/>
            <a:headEnd/>
            <a:tailEnd/>
          </a:ln>
        </p:spPr>
        <p:txBody>
          <a:bodyPr/>
          <a:lstStyle/>
          <a:p>
            <a:endParaRPr lang="en-US">
              <a:solidFill>
                <a:srgbClr val="000000"/>
              </a:solidFill>
            </a:endParaRPr>
          </a:p>
        </p:txBody>
      </p:sp>
      <p:sp>
        <p:nvSpPr>
          <p:cNvPr id="5" name="TextBox 4"/>
          <p:cNvSpPr txBox="1"/>
          <p:nvPr/>
        </p:nvSpPr>
        <p:spPr>
          <a:xfrm>
            <a:off x="381000" y="6248400"/>
            <a:ext cx="8305800" cy="584200"/>
          </a:xfrm>
          <a:prstGeom prst="rect">
            <a:avLst/>
          </a:prstGeom>
          <a:noFill/>
        </p:spPr>
        <p:txBody>
          <a:bodyPr>
            <a:spAutoFit/>
          </a:bodyPr>
          <a:lstStyle/>
          <a:p>
            <a:pPr>
              <a:defRPr/>
            </a:pPr>
            <a:r>
              <a:rPr lang="en-US" sz="1600" dirty="0"/>
              <a:t>Source</a:t>
            </a:r>
            <a:r>
              <a:rPr lang="en-US" sz="1050" dirty="0"/>
              <a:t>: </a:t>
            </a:r>
            <a:r>
              <a:rPr lang="en-US" sz="1600" dirty="0">
                <a:hlinkClick r:id="rId3"/>
              </a:rPr>
              <a:t>http://www.netmarketshare.com/search-engine-market-share.aspx?qprid=4&amp;qpcustomd=0</a:t>
            </a:r>
            <a:r>
              <a:rPr lang="en-US" sz="1600" dirty="0"/>
              <a:t> </a:t>
            </a:r>
          </a:p>
        </p:txBody>
      </p:sp>
      <p:sp>
        <p:nvSpPr>
          <p:cNvPr id="6" name="Right Arrow 5"/>
          <p:cNvSpPr/>
          <p:nvPr/>
        </p:nvSpPr>
        <p:spPr bwMode="auto">
          <a:xfrm rot="6855905">
            <a:off x="6569772" y="2569326"/>
            <a:ext cx="533400" cy="381000"/>
          </a:xfrm>
          <a:prstGeom prst="rightArrow">
            <a:avLst/>
          </a:prstGeom>
          <a:solidFill>
            <a:schemeClr val="tx2">
              <a:lumMod val="75000"/>
            </a:schemeClr>
          </a:solidFill>
          <a:ln w="9525" cap="flat" cmpd="sng" algn="ctr">
            <a:solidFill>
              <a:schemeClr val="tx2">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 name="Footer Placeholder 1"/>
          <p:cNvSpPr>
            <a:spLocks noGrp="1"/>
          </p:cNvSpPr>
          <p:nvPr>
            <p:ph type="ftr" sz="quarter" idx="4294967295"/>
          </p:nvPr>
        </p:nvSpPr>
        <p:spPr>
          <a:xfrm>
            <a:off x="3124200" y="6248400"/>
            <a:ext cx="2895600" cy="457200"/>
          </a:xfrm>
          <a:prstGeom prst="rect">
            <a:avLst/>
          </a:prstGeom>
        </p:spPr>
        <p:txBody>
          <a:bodyPr/>
          <a:lstStyle/>
          <a:p>
            <a:pPr>
              <a:defRPr/>
            </a:pPr>
            <a:endParaRPr lang="en-US"/>
          </a:p>
        </p:txBody>
      </p:sp>
      <p:sp>
        <p:nvSpPr>
          <p:cNvPr id="4" name="Slide Number Placeholder 3"/>
          <p:cNvSpPr>
            <a:spLocks noGrp="1"/>
          </p:cNvSpPr>
          <p:nvPr>
            <p:ph type="sldNum" sz="quarter" idx="11"/>
          </p:nvPr>
        </p:nvSpPr>
        <p:spPr/>
        <p:txBody>
          <a:bodyPr/>
          <a:lstStyle/>
          <a:p>
            <a:pPr>
              <a:defRPr/>
            </a:pPr>
            <a:endParaRPr lang="en-US"/>
          </a:p>
        </p:txBody>
      </p:sp>
      <p:pic>
        <p:nvPicPr>
          <p:cNvPr id="7" name="Picture 6" descr="Screen Shot 2015-09-28 at 4.06.2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49300"/>
            <a:ext cx="9144000" cy="5334735"/>
          </a:xfrm>
          <a:prstGeom prst="rect">
            <a:avLst/>
          </a:prstGeom>
        </p:spPr>
      </p:pic>
    </p:spTree>
    <p:extLst>
      <p:ext uri="{BB962C8B-B14F-4D97-AF65-F5344CB8AC3E}">
        <p14:creationId xmlns:p14="http://schemas.microsoft.com/office/powerpoint/2010/main" val="294390573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itle 1"/>
          <p:cNvSpPr>
            <a:spLocks noGrp="1"/>
          </p:cNvSpPr>
          <p:nvPr>
            <p:ph type="title"/>
          </p:nvPr>
        </p:nvSpPr>
        <p:spPr/>
        <p:txBody>
          <a:bodyPr/>
          <a:lstStyle/>
          <a:p>
            <a:pPr>
              <a:defRPr/>
            </a:pPr>
            <a:r>
              <a:rPr lang="en-US" dirty="0" smtClean="0">
                <a:latin typeface="Calibri" charset="0"/>
              </a:rPr>
              <a:t>Suse Barnes</a:t>
            </a:r>
            <a:endParaRPr lang="en-US" dirty="0">
              <a:latin typeface="Calibri" charset="0"/>
            </a:endParaRPr>
          </a:p>
        </p:txBody>
      </p:sp>
      <p:pic>
        <p:nvPicPr>
          <p:cNvPr id="442370" name="Picture 4" descr="Screen shot 2012-05-21 at 2.30.0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7488" y="1524000"/>
            <a:ext cx="30083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2371" name="Picture 2" descr="Screen Shot 2012-08-21 at 1.15.36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2372" name="TextBox 5"/>
          <p:cNvSpPr txBox="1">
            <a:spLocks noChangeArrowheads="1"/>
          </p:cNvSpPr>
          <p:nvPr/>
        </p:nvSpPr>
        <p:spPr bwMode="auto">
          <a:xfrm>
            <a:off x="5105400" y="457200"/>
            <a:ext cx="2438400" cy="461963"/>
          </a:xfrm>
          <a:prstGeom prst="rect">
            <a:avLst/>
          </a:prstGeom>
          <a:solidFill>
            <a:srgbClr val="AAE81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  January 2013</a:t>
            </a:r>
          </a:p>
        </p:txBody>
      </p:sp>
      <p:sp>
        <p:nvSpPr>
          <p:cNvPr id="3" name="Slide Number Placeholder 2"/>
          <p:cNvSpPr>
            <a:spLocks noGrp="1"/>
          </p:cNvSpPr>
          <p:nvPr>
            <p:ph type="sldNum" sz="quarter" idx="11"/>
          </p:nvPr>
        </p:nvSpPr>
        <p:spPr/>
        <p:txBody>
          <a:bodyPr/>
          <a:lstStyle/>
          <a:p>
            <a:pPr>
              <a:defRPr/>
            </a:pPr>
            <a:r>
              <a:rPr lang="en-US" dirty="0" smtClean="0">
                <a:solidFill>
                  <a:srgbClr val="000000"/>
                </a:solidFill>
              </a:rPr>
              <a:t>5</a:t>
            </a:r>
            <a:endParaRPr lang="en-US" dirty="0">
              <a:solidFill>
                <a:srgbClr val="000000"/>
              </a:solidFill>
            </a:endParaRPr>
          </a:p>
        </p:txBody>
      </p:sp>
    </p:spTree>
    <p:extLst>
      <p:ext uri="{BB962C8B-B14F-4D97-AF65-F5344CB8AC3E}">
        <p14:creationId xmlns:p14="http://schemas.microsoft.com/office/powerpoint/2010/main" val="51010360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5"/>
          <p:cNvSpPr>
            <a:spLocks noChangeArrowheads="1"/>
          </p:cNvSpPr>
          <p:nvPr/>
        </p:nvSpPr>
        <p:spPr bwMode="auto">
          <a:xfrm>
            <a:off x="-152400" y="5791200"/>
            <a:ext cx="9601200" cy="1143000"/>
          </a:xfrm>
          <a:prstGeom prst="rect">
            <a:avLst/>
          </a:prstGeom>
          <a:solidFill>
            <a:schemeClr val="bg1"/>
          </a:solidFill>
          <a:ln w="9525">
            <a:solidFill>
              <a:schemeClr val="bg1"/>
            </a:solidFill>
            <a:round/>
            <a:headEnd/>
            <a:tailEnd/>
          </a:ln>
        </p:spPr>
        <p:txBody>
          <a:bodyPr/>
          <a:lstStyle/>
          <a:p>
            <a:endParaRPr lang="en-US">
              <a:solidFill>
                <a:srgbClr val="000000"/>
              </a:solidFill>
            </a:endParaRPr>
          </a:p>
        </p:txBody>
      </p:sp>
      <p:sp>
        <p:nvSpPr>
          <p:cNvPr id="5" name="TextBox 4"/>
          <p:cNvSpPr txBox="1"/>
          <p:nvPr/>
        </p:nvSpPr>
        <p:spPr>
          <a:xfrm>
            <a:off x="381000" y="6248400"/>
            <a:ext cx="8305800" cy="584200"/>
          </a:xfrm>
          <a:prstGeom prst="rect">
            <a:avLst/>
          </a:prstGeom>
          <a:noFill/>
        </p:spPr>
        <p:txBody>
          <a:bodyPr>
            <a:spAutoFit/>
          </a:bodyPr>
          <a:lstStyle/>
          <a:p>
            <a:pPr>
              <a:defRPr/>
            </a:pPr>
            <a:r>
              <a:rPr lang="en-US" sz="1600" dirty="0"/>
              <a:t>Source</a:t>
            </a:r>
            <a:r>
              <a:rPr lang="en-US" sz="1050" dirty="0"/>
              <a:t>: </a:t>
            </a:r>
            <a:r>
              <a:rPr lang="en-US" sz="1600" dirty="0">
                <a:hlinkClick r:id="rId3"/>
              </a:rPr>
              <a:t>http://www.netmarketshare.com/search-engine-market-share.aspx?qprid=4&amp;qpcustomd=0</a:t>
            </a:r>
            <a:r>
              <a:rPr lang="en-US" sz="1600" dirty="0"/>
              <a:t> </a:t>
            </a:r>
          </a:p>
        </p:txBody>
      </p:sp>
      <p:sp>
        <p:nvSpPr>
          <p:cNvPr id="6" name="Right Arrow 5"/>
          <p:cNvSpPr/>
          <p:nvPr/>
        </p:nvSpPr>
        <p:spPr bwMode="auto">
          <a:xfrm rot="6855905">
            <a:off x="6569772" y="2569326"/>
            <a:ext cx="533400" cy="381000"/>
          </a:xfrm>
          <a:prstGeom prst="rightArrow">
            <a:avLst/>
          </a:prstGeom>
          <a:solidFill>
            <a:schemeClr val="tx2">
              <a:lumMod val="75000"/>
            </a:schemeClr>
          </a:solidFill>
          <a:ln w="9525" cap="flat" cmpd="sng" algn="ctr">
            <a:solidFill>
              <a:schemeClr val="tx2">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7" name="Picture 6" descr="Screen Shot 2016-12-01 at 9.40.4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123963"/>
          </a:xfrm>
          <a:prstGeom prst="rect">
            <a:avLst/>
          </a:prstGeom>
        </p:spPr>
      </p:pic>
      <p:sp>
        <p:nvSpPr>
          <p:cNvPr id="2" name="Slide Number Placeholder 1"/>
          <p:cNvSpPr>
            <a:spLocks noGrp="1"/>
          </p:cNvSpPr>
          <p:nvPr>
            <p:ph type="sldNum" sz="quarter" idx="11"/>
          </p:nvPr>
        </p:nvSpPr>
        <p:spPr/>
        <p:txBody>
          <a:bodyPr/>
          <a:lstStyle/>
          <a:p>
            <a:pPr>
              <a:defRPr/>
            </a:pPr>
            <a:endParaRPr lang="en-US"/>
          </a:p>
        </p:txBody>
      </p:sp>
    </p:spTree>
    <p:extLst>
      <p:ext uri="{BB962C8B-B14F-4D97-AF65-F5344CB8AC3E}">
        <p14:creationId xmlns:p14="http://schemas.microsoft.com/office/powerpoint/2010/main" val="321224398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5"/>
          <p:cNvSpPr>
            <a:spLocks noChangeArrowheads="1"/>
          </p:cNvSpPr>
          <p:nvPr/>
        </p:nvSpPr>
        <p:spPr bwMode="auto">
          <a:xfrm>
            <a:off x="-152400" y="5791200"/>
            <a:ext cx="9601200" cy="1143000"/>
          </a:xfrm>
          <a:prstGeom prst="rect">
            <a:avLst/>
          </a:prstGeom>
          <a:solidFill>
            <a:schemeClr val="bg1"/>
          </a:solidFill>
          <a:ln w="9525">
            <a:solidFill>
              <a:schemeClr val="bg1"/>
            </a:solidFill>
            <a:round/>
            <a:headEnd/>
            <a:tailEnd/>
          </a:ln>
        </p:spPr>
        <p:txBody>
          <a:bodyPr/>
          <a:lstStyle/>
          <a:p>
            <a:endParaRPr lang="en-US">
              <a:solidFill>
                <a:srgbClr val="000000"/>
              </a:solidFill>
            </a:endParaRPr>
          </a:p>
        </p:txBody>
      </p:sp>
      <p:sp>
        <p:nvSpPr>
          <p:cNvPr id="5" name="TextBox 4"/>
          <p:cNvSpPr txBox="1"/>
          <p:nvPr/>
        </p:nvSpPr>
        <p:spPr>
          <a:xfrm>
            <a:off x="381000" y="6248400"/>
            <a:ext cx="8305800" cy="584200"/>
          </a:xfrm>
          <a:prstGeom prst="rect">
            <a:avLst/>
          </a:prstGeom>
          <a:noFill/>
        </p:spPr>
        <p:txBody>
          <a:bodyPr>
            <a:spAutoFit/>
          </a:bodyPr>
          <a:lstStyle/>
          <a:p>
            <a:pPr>
              <a:defRPr/>
            </a:pPr>
            <a:r>
              <a:rPr lang="en-US" sz="1600" dirty="0"/>
              <a:t>Source</a:t>
            </a:r>
            <a:r>
              <a:rPr lang="en-US" sz="1050" dirty="0"/>
              <a:t>: </a:t>
            </a:r>
            <a:r>
              <a:rPr lang="en-US" sz="1600" dirty="0">
                <a:hlinkClick r:id="rId3"/>
              </a:rPr>
              <a:t>http://www.netmarketshare.com/search-engine-market-share.aspx?qprid=4&amp;qpcustomd=0</a:t>
            </a:r>
            <a:r>
              <a:rPr lang="en-US" sz="1600" dirty="0"/>
              <a:t> </a:t>
            </a:r>
          </a:p>
        </p:txBody>
      </p:sp>
      <p:sp>
        <p:nvSpPr>
          <p:cNvPr id="6" name="Right Arrow 5"/>
          <p:cNvSpPr/>
          <p:nvPr/>
        </p:nvSpPr>
        <p:spPr bwMode="auto">
          <a:xfrm rot="6855905">
            <a:off x="6569772" y="2569326"/>
            <a:ext cx="533400" cy="381000"/>
          </a:xfrm>
          <a:prstGeom prst="rightArrow">
            <a:avLst/>
          </a:prstGeom>
          <a:solidFill>
            <a:schemeClr val="tx2">
              <a:lumMod val="75000"/>
            </a:schemeClr>
          </a:solidFill>
          <a:ln w="9525" cap="flat" cmpd="sng" algn="ctr">
            <a:solidFill>
              <a:schemeClr val="tx2">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2" name="Picture 1" descr="Screen Shot 2017-07-11 at 10.25.2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24000"/>
            <a:ext cx="9144000" cy="3806812"/>
          </a:xfrm>
          <a:prstGeom prst="rect">
            <a:avLst/>
          </a:prstGeom>
        </p:spPr>
      </p:pic>
      <p:sp>
        <p:nvSpPr>
          <p:cNvPr id="3" name="Slide Number Placeholder 2"/>
          <p:cNvSpPr>
            <a:spLocks noGrp="1"/>
          </p:cNvSpPr>
          <p:nvPr>
            <p:ph type="sldNum" sz="quarter" idx="11"/>
          </p:nvPr>
        </p:nvSpPr>
        <p:spPr/>
        <p:txBody>
          <a:bodyPr/>
          <a:lstStyle/>
          <a:p>
            <a:pPr>
              <a:defRPr/>
            </a:pPr>
            <a:endParaRPr lang="en-US"/>
          </a:p>
        </p:txBody>
      </p:sp>
    </p:spTree>
    <p:extLst>
      <p:ext uri="{BB962C8B-B14F-4D97-AF65-F5344CB8AC3E}">
        <p14:creationId xmlns:p14="http://schemas.microsoft.com/office/powerpoint/2010/main" val="62840786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5"/>
          <p:cNvSpPr>
            <a:spLocks noChangeArrowheads="1"/>
          </p:cNvSpPr>
          <p:nvPr/>
        </p:nvSpPr>
        <p:spPr bwMode="auto">
          <a:xfrm>
            <a:off x="-152400" y="5791200"/>
            <a:ext cx="9601200" cy="1143000"/>
          </a:xfrm>
          <a:prstGeom prst="rect">
            <a:avLst/>
          </a:prstGeom>
          <a:solidFill>
            <a:schemeClr val="bg1"/>
          </a:solidFill>
          <a:ln w="9525">
            <a:solidFill>
              <a:schemeClr val="bg1"/>
            </a:solidFill>
            <a:round/>
            <a:headEnd/>
            <a:tailEnd/>
          </a:ln>
        </p:spPr>
        <p:txBody>
          <a:bodyPr/>
          <a:lstStyle/>
          <a:p>
            <a:endParaRPr lang="en-US">
              <a:solidFill>
                <a:srgbClr val="000000"/>
              </a:solidFill>
            </a:endParaRPr>
          </a:p>
        </p:txBody>
      </p:sp>
      <p:sp>
        <p:nvSpPr>
          <p:cNvPr id="5" name="TextBox 4"/>
          <p:cNvSpPr txBox="1"/>
          <p:nvPr/>
        </p:nvSpPr>
        <p:spPr>
          <a:xfrm>
            <a:off x="381000" y="5791200"/>
            <a:ext cx="8305800" cy="830997"/>
          </a:xfrm>
          <a:prstGeom prst="rect">
            <a:avLst/>
          </a:prstGeom>
          <a:noFill/>
        </p:spPr>
        <p:txBody>
          <a:bodyPr>
            <a:spAutoFit/>
          </a:bodyPr>
          <a:lstStyle/>
          <a:p>
            <a:pPr>
              <a:defRPr/>
            </a:pPr>
            <a:r>
              <a:rPr lang="en-US" sz="1600" dirty="0"/>
              <a:t>Source</a:t>
            </a:r>
            <a:r>
              <a:rPr lang="en-US" sz="1050" dirty="0"/>
              <a:t>: </a:t>
            </a:r>
            <a:r>
              <a:rPr lang="en-US" sz="1600" dirty="0">
                <a:hlinkClick r:id="rId3"/>
              </a:rPr>
              <a:t>http://www.netmarketshare.com/search-engine-market-share.aspx?qprid=4&amp;qpcustomd=1&amp;qpsp=2017&amp;qpnp=1&amp;qptimeframe=</a:t>
            </a:r>
            <a:r>
              <a:rPr lang="en-US" sz="1600" dirty="0" smtClean="0">
                <a:hlinkClick r:id="rId3"/>
              </a:rPr>
              <a:t>Y</a:t>
            </a:r>
            <a:r>
              <a:rPr lang="en-US" sz="1600" dirty="0" smtClean="0"/>
              <a:t> </a:t>
            </a:r>
            <a:endParaRPr lang="en-US" sz="1600" dirty="0"/>
          </a:p>
        </p:txBody>
      </p:sp>
      <p:sp>
        <p:nvSpPr>
          <p:cNvPr id="6" name="Right Arrow 5"/>
          <p:cNvSpPr/>
          <p:nvPr/>
        </p:nvSpPr>
        <p:spPr bwMode="auto">
          <a:xfrm rot="6855905">
            <a:off x="6569772" y="2569326"/>
            <a:ext cx="533400" cy="381000"/>
          </a:xfrm>
          <a:prstGeom prst="rightArrow">
            <a:avLst/>
          </a:prstGeom>
          <a:solidFill>
            <a:schemeClr val="tx2">
              <a:lumMod val="75000"/>
            </a:schemeClr>
          </a:solidFill>
          <a:ln w="9525" cap="flat" cmpd="sng" algn="ctr">
            <a:solidFill>
              <a:schemeClr val="tx2">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3" name="Picture 2" descr="Screen Shot 2017-07-11 at 10.26.2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24000"/>
            <a:ext cx="9144000" cy="3785368"/>
          </a:xfrm>
          <a:prstGeom prst="rect">
            <a:avLst/>
          </a:prstGeom>
        </p:spPr>
      </p:pic>
      <p:sp>
        <p:nvSpPr>
          <p:cNvPr id="2" name="Slide Number Placeholder 1"/>
          <p:cNvSpPr>
            <a:spLocks noGrp="1"/>
          </p:cNvSpPr>
          <p:nvPr>
            <p:ph type="sldNum" sz="quarter" idx="11"/>
          </p:nvPr>
        </p:nvSpPr>
        <p:spPr/>
        <p:txBody>
          <a:bodyPr/>
          <a:lstStyle/>
          <a:p>
            <a:pPr>
              <a:defRPr/>
            </a:pPr>
            <a:endParaRPr lang="en-US"/>
          </a:p>
        </p:txBody>
      </p:sp>
    </p:spTree>
    <p:extLst>
      <p:ext uri="{BB962C8B-B14F-4D97-AF65-F5344CB8AC3E}">
        <p14:creationId xmlns:p14="http://schemas.microsoft.com/office/powerpoint/2010/main" val="367473750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5"/>
          <p:cNvSpPr>
            <a:spLocks noChangeArrowheads="1"/>
          </p:cNvSpPr>
          <p:nvPr/>
        </p:nvSpPr>
        <p:spPr bwMode="auto">
          <a:xfrm>
            <a:off x="-152400" y="5791200"/>
            <a:ext cx="9601200" cy="1143000"/>
          </a:xfrm>
          <a:prstGeom prst="rect">
            <a:avLst/>
          </a:prstGeom>
          <a:solidFill>
            <a:schemeClr val="bg1"/>
          </a:solidFill>
          <a:ln w="9525">
            <a:solidFill>
              <a:schemeClr val="bg1"/>
            </a:solidFill>
            <a:round/>
            <a:headEnd/>
            <a:tailEnd/>
          </a:ln>
        </p:spPr>
        <p:txBody>
          <a:bodyPr/>
          <a:lstStyle/>
          <a:p>
            <a:endParaRPr lang="en-US">
              <a:solidFill>
                <a:srgbClr val="000000"/>
              </a:solidFill>
            </a:endParaRPr>
          </a:p>
        </p:txBody>
      </p:sp>
      <p:sp>
        <p:nvSpPr>
          <p:cNvPr id="5" name="TextBox 4"/>
          <p:cNvSpPr txBox="1"/>
          <p:nvPr/>
        </p:nvSpPr>
        <p:spPr>
          <a:xfrm>
            <a:off x="381000" y="5791200"/>
            <a:ext cx="8305800" cy="830997"/>
          </a:xfrm>
          <a:prstGeom prst="rect">
            <a:avLst/>
          </a:prstGeom>
          <a:noFill/>
        </p:spPr>
        <p:txBody>
          <a:bodyPr>
            <a:spAutoFit/>
          </a:bodyPr>
          <a:lstStyle/>
          <a:p>
            <a:pPr>
              <a:defRPr/>
            </a:pPr>
            <a:r>
              <a:rPr lang="en-US" sz="1600" dirty="0"/>
              <a:t>Source</a:t>
            </a:r>
            <a:r>
              <a:rPr lang="en-US" sz="1050" dirty="0"/>
              <a:t>: </a:t>
            </a:r>
            <a:r>
              <a:rPr lang="en-US" sz="1600" dirty="0">
                <a:hlinkClick r:id="rId3"/>
              </a:rPr>
              <a:t>http://www.netmarketshare.com/search-engine-market-share.aspx?qprid=4&amp;qpcustomd=1&amp;qpsp=2017&amp;qpnp=1&amp;qptimeframe=</a:t>
            </a:r>
            <a:r>
              <a:rPr lang="en-US" sz="1600" dirty="0" smtClean="0">
                <a:hlinkClick r:id="rId3"/>
              </a:rPr>
              <a:t>Y</a:t>
            </a:r>
            <a:r>
              <a:rPr lang="en-US" sz="1600" dirty="0" smtClean="0"/>
              <a:t> </a:t>
            </a:r>
            <a:endParaRPr lang="en-US" sz="1600" dirty="0"/>
          </a:p>
        </p:txBody>
      </p:sp>
      <p:sp>
        <p:nvSpPr>
          <p:cNvPr id="6" name="Right Arrow 5"/>
          <p:cNvSpPr/>
          <p:nvPr/>
        </p:nvSpPr>
        <p:spPr bwMode="auto">
          <a:xfrm rot="6855905">
            <a:off x="6569772" y="2569326"/>
            <a:ext cx="533400" cy="381000"/>
          </a:xfrm>
          <a:prstGeom prst="rightArrow">
            <a:avLst/>
          </a:prstGeom>
          <a:solidFill>
            <a:schemeClr val="tx2">
              <a:lumMod val="75000"/>
            </a:schemeClr>
          </a:solidFill>
          <a:ln w="9525" cap="flat" cmpd="sng" algn="ctr">
            <a:solidFill>
              <a:schemeClr val="tx2">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 name="Slide Number Placeholder 1"/>
          <p:cNvSpPr>
            <a:spLocks noGrp="1"/>
          </p:cNvSpPr>
          <p:nvPr>
            <p:ph type="sldNum" sz="quarter" idx="11"/>
          </p:nvPr>
        </p:nvSpPr>
        <p:spPr/>
        <p:txBody>
          <a:bodyPr/>
          <a:lstStyle/>
          <a:p>
            <a:pPr>
              <a:defRPr/>
            </a:pPr>
            <a:endParaRPr lang="en-US"/>
          </a:p>
        </p:txBody>
      </p:sp>
      <p:pic>
        <p:nvPicPr>
          <p:cNvPr id="4" name="Picture 3" descr="Screen Shot 2017-12-07 at 9.56.5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49400"/>
            <a:ext cx="9144000" cy="3757555"/>
          </a:xfrm>
          <a:prstGeom prst="rect">
            <a:avLst/>
          </a:prstGeom>
        </p:spPr>
      </p:pic>
      <p:sp>
        <p:nvSpPr>
          <p:cNvPr id="8" name="Right Arrow 7"/>
          <p:cNvSpPr/>
          <p:nvPr/>
        </p:nvSpPr>
        <p:spPr bwMode="auto">
          <a:xfrm rot="541607">
            <a:off x="6722173" y="3636125"/>
            <a:ext cx="533400" cy="381000"/>
          </a:xfrm>
          <a:prstGeom prst="rightArrow">
            <a:avLst/>
          </a:prstGeom>
          <a:solidFill>
            <a:schemeClr val="tx2">
              <a:lumMod val="75000"/>
            </a:schemeClr>
          </a:solidFill>
          <a:ln w="9525" cap="flat" cmpd="sng" algn="ctr">
            <a:solidFill>
              <a:schemeClr val="tx2">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9273335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12-07 at 9.58.1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0"/>
            <a:ext cx="9144000" cy="3810000"/>
          </a:xfrm>
          <a:prstGeom prst="rect">
            <a:avLst/>
          </a:prstGeom>
        </p:spPr>
      </p:pic>
      <p:sp>
        <p:nvSpPr>
          <p:cNvPr id="117763" name="Rectangle 5"/>
          <p:cNvSpPr>
            <a:spLocks noChangeArrowheads="1"/>
          </p:cNvSpPr>
          <p:nvPr/>
        </p:nvSpPr>
        <p:spPr bwMode="auto">
          <a:xfrm>
            <a:off x="-152400" y="5791200"/>
            <a:ext cx="9601200" cy="1143000"/>
          </a:xfrm>
          <a:prstGeom prst="rect">
            <a:avLst/>
          </a:prstGeom>
          <a:solidFill>
            <a:schemeClr val="bg1"/>
          </a:solidFill>
          <a:ln w="9525">
            <a:solidFill>
              <a:schemeClr val="bg1"/>
            </a:solidFill>
            <a:round/>
            <a:headEnd/>
            <a:tailEnd/>
          </a:ln>
        </p:spPr>
        <p:txBody>
          <a:bodyPr/>
          <a:lstStyle/>
          <a:p>
            <a:endParaRPr lang="en-US">
              <a:solidFill>
                <a:srgbClr val="000000"/>
              </a:solidFill>
            </a:endParaRPr>
          </a:p>
        </p:txBody>
      </p:sp>
      <p:sp>
        <p:nvSpPr>
          <p:cNvPr id="5" name="TextBox 4"/>
          <p:cNvSpPr txBox="1"/>
          <p:nvPr/>
        </p:nvSpPr>
        <p:spPr>
          <a:xfrm>
            <a:off x="381000" y="5791200"/>
            <a:ext cx="8305800" cy="830997"/>
          </a:xfrm>
          <a:prstGeom prst="rect">
            <a:avLst/>
          </a:prstGeom>
          <a:noFill/>
        </p:spPr>
        <p:txBody>
          <a:bodyPr>
            <a:spAutoFit/>
          </a:bodyPr>
          <a:lstStyle/>
          <a:p>
            <a:pPr>
              <a:defRPr/>
            </a:pPr>
            <a:r>
              <a:rPr lang="en-US" sz="1600" dirty="0"/>
              <a:t>Source</a:t>
            </a:r>
            <a:r>
              <a:rPr lang="en-US" sz="1050" dirty="0"/>
              <a:t>: </a:t>
            </a:r>
            <a:r>
              <a:rPr lang="en-US" sz="1600" dirty="0">
                <a:hlinkClick r:id="rId4"/>
              </a:rPr>
              <a:t>http://www.netmarketshare.com/search-engine-market-share.aspx?qprid=4&amp;qpcustomd=1&amp;qpsp=2017&amp;qpnp=1&amp;qptimeframe=</a:t>
            </a:r>
            <a:r>
              <a:rPr lang="en-US" sz="1600" dirty="0" smtClean="0">
                <a:hlinkClick r:id="rId4"/>
              </a:rPr>
              <a:t>Y</a:t>
            </a:r>
            <a:r>
              <a:rPr lang="en-US" sz="1600" dirty="0" smtClean="0"/>
              <a:t> </a:t>
            </a:r>
            <a:endParaRPr lang="en-US" sz="1600" dirty="0"/>
          </a:p>
        </p:txBody>
      </p:sp>
      <p:sp>
        <p:nvSpPr>
          <p:cNvPr id="6" name="Right Arrow 5"/>
          <p:cNvSpPr/>
          <p:nvPr/>
        </p:nvSpPr>
        <p:spPr bwMode="auto">
          <a:xfrm rot="541607">
            <a:off x="6722173" y="3636125"/>
            <a:ext cx="533400" cy="381000"/>
          </a:xfrm>
          <a:prstGeom prst="rightArrow">
            <a:avLst/>
          </a:prstGeom>
          <a:solidFill>
            <a:schemeClr val="tx2">
              <a:lumMod val="75000"/>
            </a:schemeClr>
          </a:solidFill>
          <a:ln w="9525" cap="flat" cmpd="sng" algn="ctr">
            <a:solidFill>
              <a:schemeClr val="tx2">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 name="Slide Number Placeholder 1"/>
          <p:cNvSpPr>
            <a:spLocks noGrp="1"/>
          </p:cNvSpPr>
          <p:nvPr>
            <p:ph type="sldNum" sz="quarter" idx="11"/>
          </p:nvPr>
        </p:nvSpPr>
        <p:spPr/>
        <p:txBody>
          <a:bodyPr/>
          <a:lstStyle/>
          <a:p>
            <a:pPr>
              <a:defRPr/>
            </a:pPr>
            <a:endParaRPr lang="en-US"/>
          </a:p>
        </p:txBody>
      </p:sp>
    </p:spTree>
    <p:extLst>
      <p:ext uri="{BB962C8B-B14F-4D97-AF65-F5344CB8AC3E}">
        <p14:creationId xmlns:p14="http://schemas.microsoft.com/office/powerpoint/2010/main" val="182512728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2400" cy="1143000"/>
          </a:xfrm>
        </p:spPr>
        <p:txBody>
          <a:bodyPr/>
          <a:lstStyle/>
          <a:p>
            <a:pPr>
              <a:defRPr/>
            </a:pPr>
            <a:r>
              <a:rPr lang="en-US" dirty="0" smtClean="0"/>
              <a:t>What’s the Difference between Organic Search Listings </a:t>
            </a:r>
            <a:br>
              <a:rPr lang="en-US" dirty="0" smtClean="0"/>
            </a:br>
            <a:r>
              <a:rPr lang="en-US" dirty="0" smtClean="0"/>
              <a:t>and </a:t>
            </a:r>
            <a:br>
              <a:rPr lang="en-US" dirty="0" smtClean="0"/>
            </a:br>
            <a:r>
              <a:rPr lang="en-US" dirty="0" smtClean="0"/>
              <a:t>Paid Search Listings?</a:t>
            </a:r>
            <a:endParaRPr lang="en-US" dirty="0"/>
          </a:p>
        </p:txBody>
      </p:sp>
      <p:sp>
        <p:nvSpPr>
          <p:cNvPr id="3" name="Text Box 18"/>
          <p:cNvSpPr txBox="1">
            <a:spLocks noChangeArrowheads="1"/>
          </p:cNvSpPr>
          <p:nvPr/>
        </p:nvSpPr>
        <p:spPr bwMode="auto">
          <a:xfrm>
            <a:off x="5257800" y="2743200"/>
            <a:ext cx="2590800"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dirty="0">
                <a:solidFill>
                  <a:srgbClr val="FF0000"/>
                </a:solidFill>
              </a:rPr>
              <a:t>Ads =</a:t>
            </a:r>
          </a:p>
          <a:p>
            <a:pPr>
              <a:spcBef>
                <a:spcPct val="50000"/>
              </a:spcBef>
              <a:defRPr/>
            </a:pPr>
            <a:r>
              <a:rPr lang="en-US" sz="1800" dirty="0">
                <a:solidFill>
                  <a:srgbClr val="FF0000"/>
                </a:solidFill>
              </a:rPr>
              <a:t>Sponsored </a:t>
            </a:r>
          </a:p>
          <a:p>
            <a:pPr>
              <a:spcBef>
                <a:spcPct val="50000"/>
              </a:spcBef>
              <a:defRPr/>
            </a:pPr>
            <a:r>
              <a:rPr lang="en-US" sz="1800" dirty="0">
                <a:solidFill>
                  <a:srgbClr val="FF0000"/>
                </a:solidFill>
              </a:rPr>
              <a:t>Paid listings</a:t>
            </a:r>
          </a:p>
          <a:p>
            <a:pPr>
              <a:spcBef>
                <a:spcPct val="50000"/>
              </a:spcBef>
              <a:defRPr/>
            </a:pPr>
            <a:r>
              <a:rPr lang="en-US" sz="1800" dirty="0">
                <a:solidFill>
                  <a:srgbClr val="FF0000"/>
                </a:solidFill>
              </a:rPr>
              <a:t>Pay-per-click (PPC)</a:t>
            </a:r>
          </a:p>
          <a:p>
            <a:pPr>
              <a:spcBef>
                <a:spcPct val="50000"/>
              </a:spcBef>
              <a:defRPr/>
            </a:pPr>
            <a:r>
              <a:rPr lang="en-US" sz="1800" dirty="0">
                <a:solidFill>
                  <a:srgbClr val="FF0000"/>
                </a:solidFill>
              </a:rPr>
              <a:t>Cost per click (CPC)</a:t>
            </a:r>
          </a:p>
          <a:p>
            <a:pPr>
              <a:spcBef>
                <a:spcPct val="50000"/>
              </a:spcBef>
              <a:defRPr/>
            </a:pPr>
            <a:r>
              <a:rPr lang="en-US" sz="1800" dirty="0" err="1">
                <a:solidFill>
                  <a:srgbClr val="FF0000"/>
                </a:solidFill>
              </a:rPr>
              <a:t>AdWords</a:t>
            </a:r>
            <a:endParaRPr lang="en-US" sz="1800" dirty="0">
              <a:solidFill>
                <a:srgbClr val="FF0000"/>
              </a:solidFill>
            </a:endParaRPr>
          </a:p>
          <a:p>
            <a:pPr>
              <a:spcBef>
                <a:spcPct val="50000"/>
              </a:spcBef>
              <a:defRPr/>
            </a:pPr>
            <a:r>
              <a:rPr lang="en-US" sz="1800" dirty="0">
                <a:solidFill>
                  <a:srgbClr val="FF0000"/>
                </a:solidFill>
              </a:rPr>
              <a:t>Paid search</a:t>
            </a:r>
          </a:p>
        </p:txBody>
      </p:sp>
      <p:sp>
        <p:nvSpPr>
          <p:cNvPr id="4" name="Text Box 7"/>
          <p:cNvSpPr txBox="1">
            <a:spLocks noChangeArrowheads="1"/>
          </p:cNvSpPr>
          <p:nvPr/>
        </p:nvSpPr>
        <p:spPr bwMode="auto">
          <a:xfrm>
            <a:off x="1066800" y="2743200"/>
            <a:ext cx="2819400" cy="1892300"/>
          </a:xfrm>
          <a:prstGeom prst="rect">
            <a:avLst/>
          </a:prstGeom>
          <a:solidFill>
            <a:schemeClr val="accent3">
              <a:alpha val="53000"/>
            </a:schemeClr>
          </a:solidFill>
          <a:ln>
            <a:noFill/>
          </a:ln>
          <a:effectLst/>
          <a:extLst/>
        </p:spPr>
        <p:txBody>
          <a:bodyPr>
            <a:spAutoFit/>
          </a:bodyPr>
          <a:lstStyle/>
          <a:p>
            <a:pPr>
              <a:spcBef>
                <a:spcPct val="50000"/>
              </a:spcBef>
              <a:defRPr/>
            </a:pPr>
            <a:r>
              <a:rPr lang="en-US" sz="1800" dirty="0">
                <a:solidFill>
                  <a:srgbClr val="278E21"/>
                </a:solidFill>
              </a:rPr>
              <a:t>Free or </a:t>
            </a:r>
            <a:r>
              <a:rPr lang="en-US" sz="1800" b="1" dirty="0">
                <a:solidFill>
                  <a:srgbClr val="278E21"/>
                </a:solidFill>
              </a:rPr>
              <a:t>Organic</a:t>
            </a:r>
            <a:r>
              <a:rPr lang="en-US" sz="1800" dirty="0">
                <a:solidFill>
                  <a:srgbClr val="278E21"/>
                </a:solidFill>
              </a:rPr>
              <a:t> listings</a:t>
            </a:r>
          </a:p>
          <a:p>
            <a:pPr>
              <a:spcBef>
                <a:spcPct val="50000"/>
              </a:spcBef>
              <a:defRPr/>
            </a:pPr>
            <a:endParaRPr lang="en-US" sz="1800" dirty="0">
              <a:solidFill>
                <a:srgbClr val="278E21"/>
              </a:solidFill>
            </a:endParaRPr>
          </a:p>
          <a:p>
            <a:pPr>
              <a:spcBef>
                <a:spcPct val="50000"/>
              </a:spcBef>
              <a:defRPr/>
            </a:pPr>
            <a:r>
              <a:rPr lang="en-US" dirty="0">
                <a:solidFill>
                  <a:srgbClr val="278E21"/>
                </a:solidFill>
              </a:rPr>
              <a:t>Really “FREE”?</a:t>
            </a:r>
          </a:p>
          <a:p>
            <a:pPr>
              <a:spcBef>
                <a:spcPct val="50000"/>
              </a:spcBef>
              <a:defRPr/>
            </a:pPr>
            <a:endParaRPr lang="en-US" dirty="0">
              <a:solidFill>
                <a:srgbClr val="278E21"/>
              </a:solidFill>
            </a:endParaRP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pPr eaLnBrk="1" hangingPunct="1">
              <a:defRPr/>
            </a:pPr>
            <a:r>
              <a:rPr lang="en-US" smtClean="0">
                <a:cs typeface="Times New Roman" charset="0"/>
              </a:rPr>
              <a:t>What are the benefits of being listed well on a search engine?</a:t>
            </a:r>
          </a:p>
        </p:txBody>
      </p:sp>
      <p:sp>
        <p:nvSpPr>
          <p:cNvPr id="162819" name="Rectangle 3"/>
          <p:cNvSpPr>
            <a:spLocks noGrp="1" noChangeArrowheads="1"/>
          </p:cNvSpPr>
          <p:nvPr>
            <p:ph type="body" idx="1"/>
          </p:nvPr>
        </p:nvSpPr>
        <p:spPr>
          <a:xfrm>
            <a:off x="685800" y="1981200"/>
            <a:ext cx="7696200" cy="3886200"/>
          </a:xfrm>
        </p:spPr>
        <p:txBody>
          <a:bodyPr/>
          <a:lstStyle/>
          <a:p>
            <a:pPr eaLnBrk="1" hangingPunct="1">
              <a:defRPr/>
            </a:pPr>
            <a:r>
              <a:rPr lang="en-US" sz="2400" dirty="0" smtClean="0">
                <a:cs typeface="Times New Roman" charset="0"/>
              </a:rPr>
              <a:t>People are looking for you online:</a:t>
            </a:r>
            <a:br>
              <a:rPr lang="en-US" sz="2400" dirty="0" smtClean="0">
                <a:cs typeface="Times New Roman" charset="0"/>
              </a:rPr>
            </a:br>
            <a:r>
              <a:rPr lang="en-US" sz="2400" dirty="0" smtClean="0">
                <a:cs typeface="Times New Roman" charset="0"/>
              </a:rPr>
              <a:t>they are looking on search engines.</a:t>
            </a:r>
          </a:p>
          <a:p>
            <a:pPr eaLnBrk="1" hangingPunct="1">
              <a:defRPr/>
            </a:pPr>
            <a:r>
              <a:rPr lang="en-US" sz="2400" dirty="0" smtClean="0">
                <a:cs typeface="Times New Roman" charset="0"/>
              </a:rPr>
              <a:t>24/7 anytime, anywhere</a:t>
            </a:r>
          </a:p>
          <a:p>
            <a:pPr eaLnBrk="1" hangingPunct="1">
              <a:defRPr/>
            </a:pPr>
            <a:r>
              <a:rPr lang="en-US" sz="2400" dirty="0" smtClean="0">
                <a:cs typeface="Times New Roman" charset="0"/>
              </a:rPr>
              <a:t>Cost effective</a:t>
            </a:r>
          </a:p>
          <a:p>
            <a:pPr eaLnBrk="1" hangingPunct="1">
              <a:defRPr/>
            </a:pPr>
            <a:r>
              <a:rPr lang="en-US" sz="2400" dirty="0" smtClean="0">
                <a:cs typeface="Times New Roman" charset="0"/>
              </a:rPr>
              <a:t>Passive marketing</a:t>
            </a:r>
          </a:p>
          <a:p>
            <a:pPr eaLnBrk="1" hangingPunct="1">
              <a:defRPr/>
            </a:pPr>
            <a:endParaRPr lang="en-US" sz="2400" dirty="0" smtClean="0"/>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defRPr/>
            </a:pPr>
            <a:r>
              <a:rPr lang="en-US" smtClean="0"/>
              <a:t>What Are Your Goals?</a:t>
            </a:r>
          </a:p>
        </p:txBody>
      </p:sp>
      <p:sp>
        <p:nvSpPr>
          <p:cNvPr id="24579" name="Rectangle 3"/>
          <p:cNvSpPr>
            <a:spLocks noGrp="1" noChangeArrowheads="1"/>
          </p:cNvSpPr>
          <p:nvPr>
            <p:ph type="body" idx="1"/>
          </p:nvPr>
        </p:nvSpPr>
        <p:spPr>
          <a:xfrm>
            <a:off x="685800" y="1676400"/>
            <a:ext cx="7772400" cy="4114800"/>
          </a:xfrm>
        </p:spPr>
        <p:txBody>
          <a:bodyPr/>
          <a:lstStyle/>
          <a:p>
            <a:pPr eaLnBrk="1" hangingPunct="1">
              <a:defRPr/>
            </a:pPr>
            <a:r>
              <a:rPr lang="en-US" sz="2800" dirty="0" smtClean="0"/>
              <a:t>Get Traffic</a:t>
            </a:r>
          </a:p>
          <a:p>
            <a:pPr eaLnBrk="1" hangingPunct="1">
              <a:defRPr/>
            </a:pPr>
            <a:r>
              <a:rPr lang="en-US" sz="2800" dirty="0" smtClean="0"/>
              <a:t>Increase Awareness</a:t>
            </a:r>
          </a:p>
          <a:p>
            <a:pPr eaLnBrk="1" hangingPunct="1">
              <a:defRPr/>
            </a:pPr>
            <a:r>
              <a:rPr lang="en-US" sz="2800" dirty="0" smtClean="0"/>
              <a:t>Sell </a:t>
            </a:r>
          </a:p>
          <a:p>
            <a:pPr lvl="1" eaLnBrk="1" hangingPunct="1">
              <a:defRPr/>
            </a:pPr>
            <a:r>
              <a:rPr lang="en-US" sz="2400" dirty="0" smtClean="0"/>
              <a:t>your product</a:t>
            </a:r>
          </a:p>
          <a:p>
            <a:pPr lvl="1" eaLnBrk="1" hangingPunct="1">
              <a:defRPr/>
            </a:pPr>
            <a:r>
              <a:rPr lang="en-US" sz="2400" dirty="0" smtClean="0"/>
              <a:t>your services</a:t>
            </a:r>
          </a:p>
          <a:p>
            <a:pPr lvl="1" eaLnBrk="1" hangingPunct="1">
              <a:defRPr/>
            </a:pPr>
            <a:r>
              <a:rPr lang="en-US" sz="2400" dirty="0" smtClean="0"/>
              <a:t>your brand</a:t>
            </a:r>
          </a:p>
          <a:p>
            <a:pPr eaLnBrk="1" hangingPunct="1">
              <a:defRPr/>
            </a:pPr>
            <a:r>
              <a:rPr lang="en-US" sz="2800" dirty="0" smtClean="0"/>
              <a:t>Generate leads</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5"/>
          <p:cNvSpPr>
            <a:spLocks noChangeArrowheads="1"/>
          </p:cNvSpPr>
          <p:nvPr/>
        </p:nvSpPr>
        <p:spPr bwMode="auto">
          <a:xfrm>
            <a:off x="3200400" y="5715000"/>
            <a:ext cx="6324600" cy="1143000"/>
          </a:xfrm>
          <a:prstGeom prst="rect">
            <a:avLst/>
          </a:prstGeom>
          <a:solidFill>
            <a:srgbClr val="FFFFFF"/>
          </a:solidFill>
          <a:ln w="9525">
            <a:solidFill>
              <a:srgbClr val="FFFFFF"/>
            </a:solidFill>
            <a:round/>
            <a:headEnd/>
            <a:tailEnd/>
          </a:ln>
        </p:spPr>
        <p:txBody>
          <a:bodyPr/>
          <a:lstStyle/>
          <a:p>
            <a:endParaRPr lang="en-US">
              <a:solidFill>
                <a:srgbClr val="000000"/>
              </a:solidFill>
            </a:endParaRPr>
          </a:p>
        </p:txBody>
      </p:sp>
      <p:sp>
        <p:nvSpPr>
          <p:cNvPr id="234498" name="Rectangle 2"/>
          <p:cNvSpPr>
            <a:spLocks noGrp="1" noChangeArrowheads="1"/>
          </p:cNvSpPr>
          <p:nvPr>
            <p:ph type="title"/>
          </p:nvPr>
        </p:nvSpPr>
        <p:spPr/>
        <p:txBody>
          <a:bodyPr/>
          <a:lstStyle/>
          <a:p>
            <a:pPr eaLnBrk="1" hangingPunct="1">
              <a:defRPr/>
            </a:pPr>
            <a:r>
              <a:rPr lang="en-US" dirty="0" smtClean="0"/>
              <a:t>Your Search Engines Plan</a:t>
            </a:r>
          </a:p>
        </p:txBody>
      </p:sp>
      <p:sp>
        <p:nvSpPr>
          <p:cNvPr id="234499" name="Rectangle 3"/>
          <p:cNvSpPr>
            <a:spLocks noGrp="1" noChangeArrowheads="1"/>
          </p:cNvSpPr>
          <p:nvPr>
            <p:ph type="body" idx="1"/>
          </p:nvPr>
        </p:nvSpPr>
        <p:spPr>
          <a:xfrm>
            <a:off x="685800" y="1447800"/>
            <a:ext cx="7772400" cy="4114800"/>
          </a:xfrm>
        </p:spPr>
        <p:txBody>
          <a:bodyPr/>
          <a:lstStyle/>
          <a:p>
            <a:pPr eaLnBrk="1" hangingPunct="1">
              <a:buFontTx/>
              <a:buNone/>
              <a:defRPr/>
            </a:pPr>
            <a:r>
              <a:rPr lang="en-US" dirty="0" smtClean="0">
                <a:latin typeface="Garamond"/>
                <a:cs typeface="Garamond"/>
              </a:rPr>
              <a:t>“Failing to plan, is planning to fail.”</a:t>
            </a:r>
          </a:p>
          <a:p>
            <a:pPr algn="r" eaLnBrk="1" hangingPunct="1">
              <a:buFontTx/>
              <a:buNone/>
              <a:defRPr/>
            </a:pPr>
            <a:r>
              <a:rPr lang="en-US" sz="2000" dirty="0" smtClean="0">
                <a:solidFill>
                  <a:schemeClr val="bg1">
                    <a:lumMod val="50000"/>
                  </a:schemeClr>
                </a:solidFill>
              </a:rPr>
              <a:t>- Winston Churchill</a:t>
            </a:r>
            <a:endParaRPr lang="en-US" sz="2400" dirty="0" smtClean="0">
              <a:solidFill>
                <a:schemeClr val="bg1">
                  <a:lumMod val="50000"/>
                </a:schemeClr>
              </a:solidFill>
            </a:endParaRPr>
          </a:p>
        </p:txBody>
      </p:sp>
      <p:pic>
        <p:nvPicPr>
          <p:cNvPr id="128004" name="Picture 1" descr="Screen Shot 2013-09-24 at 11.39.10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68513"/>
            <a:ext cx="6019800" cy="478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Rectangle 2"/>
          <p:cNvSpPr>
            <a:spLocks noChangeArrowheads="1"/>
          </p:cNvSpPr>
          <p:nvPr/>
        </p:nvSpPr>
        <p:spPr bwMode="auto">
          <a:xfrm>
            <a:off x="-457200" y="2057400"/>
            <a:ext cx="6324600" cy="1143000"/>
          </a:xfrm>
          <a:prstGeom prst="rect">
            <a:avLst/>
          </a:prstGeom>
          <a:solidFill>
            <a:srgbClr val="FFFFFF"/>
          </a:solidFill>
          <a:ln w="9525">
            <a:solidFill>
              <a:srgbClr val="FFFFFF"/>
            </a:solidFill>
            <a:round/>
            <a:headEnd/>
            <a:tailEnd/>
          </a:ln>
        </p:spPr>
        <p:txBody>
          <a:bodyPr/>
          <a:lstStyle/>
          <a:p>
            <a:endParaRPr lang="en-US">
              <a:solidFill>
                <a:srgbClr val="000000"/>
              </a:solidFill>
            </a:endParaRPr>
          </a:p>
        </p:txBody>
      </p:sp>
      <p:sp>
        <p:nvSpPr>
          <p:cNvPr id="2" name="Slide Number Placeholder 1"/>
          <p:cNvSpPr>
            <a:spLocks noGrp="1"/>
          </p:cNvSpPr>
          <p:nvPr>
            <p:ph type="sldNum"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defRPr/>
            </a:pPr>
            <a:r>
              <a:rPr lang="en-US" smtClean="0"/>
              <a:t>Plan for Sucess</a:t>
            </a:r>
          </a:p>
        </p:txBody>
      </p:sp>
      <p:sp>
        <p:nvSpPr>
          <p:cNvPr id="29699" name="Rectangle 3"/>
          <p:cNvSpPr>
            <a:spLocks noGrp="1" noChangeArrowheads="1"/>
          </p:cNvSpPr>
          <p:nvPr>
            <p:ph type="body" idx="1"/>
          </p:nvPr>
        </p:nvSpPr>
        <p:spPr>
          <a:xfrm>
            <a:off x="685800" y="1676400"/>
            <a:ext cx="7620000" cy="4114800"/>
          </a:xfrm>
        </p:spPr>
        <p:txBody>
          <a:bodyPr/>
          <a:lstStyle/>
          <a:p>
            <a:pPr marL="0" indent="0" eaLnBrk="1" hangingPunct="1">
              <a:buFontTx/>
              <a:buNone/>
              <a:defRPr/>
            </a:pPr>
            <a:r>
              <a:rPr lang="en-US" sz="2800" b="1" dirty="0">
                <a:ea typeface="Osaka" charset="0"/>
              </a:rPr>
              <a:t>Understand where you are in the market</a:t>
            </a:r>
          </a:p>
          <a:p>
            <a:pPr lvl="1" eaLnBrk="1" hangingPunct="1">
              <a:defRPr/>
            </a:pPr>
            <a:r>
              <a:rPr lang="en-US" sz="2400" dirty="0">
                <a:ea typeface="Osaka" charset="0"/>
              </a:rPr>
              <a:t>Do competitor research on search engines and on their sites</a:t>
            </a:r>
          </a:p>
          <a:p>
            <a:pPr lvl="1" eaLnBrk="1" hangingPunct="1">
              <a:defRPr/>
            </a:pPr>
            <a:r>
              <a:rPr lang="en-US" sz="2400" dirty="0">
                <a:ea typeface="Osaka" charset="0"/>
              </a:rPr>
              <a:t>Use your common sense with regards to why they are </a:t>
            </a:r>
            <a:r>
              <a:rPr lang="en-US" sz="2400" dirty="0" smtClean="0">
                <a:ea typeface="Osaka" charset="0"/>
              </a:rPr>
              <a:t>performing </a:t>
            </a:r>
            <a:r>
              <a:rPr lang="en-US" sz="2400" dirty="0">
                <a:ea typeface="Osaka" charset="0"/>
              </a:rPr>
              <a:t>better or worse</a:t>
            </a:r>
          </a:p>
          <a:p>
            <a:pPr lvl="1" eaLnBrk="1" hangingPunct="1">
              <a:defRPr/>
            </a:pPr>
            <a:r>
              <a:rPr lang="en-US" sz="2000" dirty="0">
                <a:ea typeface="Osaka" charset="0"/>
                <a:hlinkClick r:id="rId3"/>
              </a:rPr>
              <a:t>http://</a:t>
            </a:r>
            <a:r>
              <a:rPr lang="en-US" sz="2000" dirty="0" smtClean="0">
                <a:ea typeface="Osaka" charset="0"/>
                <a:hlinkClick r:id="rId3"/>
              </a:rPr>
              <a:t>www.similarweb.com</a:t>
            </a:r>
            <a:r>
              <a:rPr lang="en-US" sz="2000" dirty="0" smtClean="0">
                <a:ea typeface="Osaka" charset="0"/>
              </a:rPr>
              <a:t> or </a:t>
            </a:r>
            <a:r>
              <a:rPr lang="en-US" sz="2000" dirty="0" smtClean="0">
                <a:ea typeface="Osaka" charset="0"/>
                <a:hlinkClick r:id="rId4"/>
              </a:rPr>
              <a:t>http://raventools.com</a:t>
            </a:r>
            <a:r>
              <a:rPr lang="en-US" sz="2000" dirty="0" smtClean="0">
                <a:ea typeface="Osaka" charset="0"/>
              </a:rPr>
              <a:t> </a:t>
            </a:r>
            <a:endParaRPr lang="en-US" sz="2000" dirty="0">
              <a:ea typeface="Osaka" charset="0"/>
            </a:endParaRPr>
          </a:p>
          <a:p>
            <a:pPr lvl="1" eaLnBrk="1" hangingPunct="1">
              <a:defRPr/>
            </a:pPr>
            <a:r>
              <a:rPr lang="en-US" sz="2000" dirty="0" smtClean="0">
                <a:hlinkClick r:id="rId5"/>
              </a:rPr>
              <a:t>http://seoquake.com</a:t>
            </a:r>
            <a:r>
              <a:rPr lang="en-US" sz="2000" dirty="0" smtClean="0"/>
              <a:t> </a:t>
            </a:r>
          </a:p>
          <a:p>
            <a:pPr lvl="1" eaLnBrk="1" hangingPunct="1">
              <a:defRPr/>
            </a:pPr>
            <a:r>
              <a:rPr lang="en-US" sz="2000" dirty="0" smtClean="0">
                <a:ea typeface="Osaka" charset="0"/>
                <a:hlinkClick r:id="rId6"/>
              </a:rPr>
              <a:t>http://opensiteexplorer.org</a:t>
            </a:r>
            <a:r>
              <a:rPr lang="en-US" sz="2000" dirty="0" smtClean="0">
                <a:ea typeface="Osaka" charset="0"/>
              </a:rPr>
              <a:t> </a:t>
            </a:r>
            <a:endParaRPr lang="en-US" sz="2000" dirty="0">
              <a:ea typeface="Osaka" charset="0"/>
            </a:endParaRPr>
          </a:p>
          <a:p>
            <a:pPr lvl="1" eaLnBrk="1" hangingPunct="1">
              <a:defRPr/>
            </a:pPr>
            <a:r>
              <a:rPr lang="en-US" sz="2000" dirty="0">
                <a:ea typeface="Osaka" charset="0"/>
              </a:rPr>
              <a:t>Grade your site</a:t>
            </a:r>
            <a:br>
              <a:rPr lang="en-US" sz="2000" dirty="0">
                <a:ea typeface="Osaka" charset="0"/>
              </a:rPr>
            </a:br>
            <a:r>
              <a:rPr lang="en-US" sz="2000" dirty="0">
                <a:ea typeface="Osaka" charset="0"/>
                <a:hlinkClick r:id="rId7"/>
              </a:rPr>
              <a:t>http://marketing.grader.com/?s=wsg</a:t>
            </a:r>
            <a:r>
              <a:rPr lang="en-US" sz="2000" dirty="0">
                <a:ea typeface="Osaka" charset="0"/>
              </a:rPr>
              <a:t> </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TextBox 7"/>
          <p:cNvSpPr txBox="1">
            <a:spLocks noChangeArrowheads="1"/>
          </p:cNvSpPr>
          <p:nvPr/>
        </p:nvSpPr>
        <p:spPr bwMode="auto">
          <a:xfrm>
            <a:off x="5105400" y="304800"/>
            <a:ext cx="2438400" cy="830263"/>
          </a:xfrm>
          <a:prstGeom prst="rect">
            <a:avLst/>
          </a:prstGeom>
          <a:solidFill>
            <a:srgbClr val="AAE81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  January 2014 2013</a:t>
            </a:r>
          </a:p>
        </p:txBody>
      </p:sp>
      <p:pic>
        <p:nvPicPr>
          <p:cNvPr id="443394" name="Picture 1" descr="Screen Shot 2014-01-22 at 8.25.50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74700"/>
            <a:ext cx="9144000"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4294967295"/>
          </p:nvPr>
        </p:nvSpPr>
        <p:spPr>
          <a:xfrm>
            <a:off x="3124200" y="6248400"/>
            <a:ext cx="2895600" cy="457200"/>
          </a:xfrm>
          <a:prstGeom prst="rect">
            <a:avLst/>
          </a:prstGeom>
        </p:spPr>
        <p:txBody>
          <a:bodyPr/>
          <a:lstStyle/>
          <a:p>
            <a:pPr>
              <a:defRPr/>
            </a:pPr>
            <a:endParaRPr lang="en-US"/>
          </a:p>
        </p:txBody>
      </p:sp>
      <p:sp>
        <p:nvSpPr>
          <p:cNvPr id="3" name="Slide Number Placeholder 2"/>
          <p:cNvSpPr>
            <a:spLocks noGrp="1"/>
          </p:cNvSpPr>
          <p:nvPr>
            <p:ph type="sldNum" sz="quarter" idx="11"/>
          </p:nvPr>
        </p:nvSpPr>
        <p:spPr/>
        <p:txBody>
          <a:bodyPr/>
          <a:lstStyle/>
          <a:p>
            <a:pPr>
              <a:defRPr/>
            </a:pPr>
            <a:endParaRPr lang="en-US"/>
          </a:p>
        </p:txBody>
      </p:sp>
    </p:spTree>
    <p:extLst>
      <p:ext uri="{BB962C8B-B14F-4D97-AF65-F5344CB8AC3E}">
        <p14:creationId xmlns:p14="http://schemas.microsoft.com/office/powerpoint/2010/main" val="80504577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defRPr/>
            </a:pPr>
            <a:r>
              <a:rPr lang="en-US" smtClean="0"/>
              <a:t>Plan for Sucess</a:t>
            </a:r>
          </a:p>
        </p:txBody>
      </p:sp>
      <p:sp>
        <p:nvSpPr>
          <p:cNvPr id="29699" name="Rectangle 3"/>
          <p:cNvSpPr>
            <a:spLocks noGrp="1" noChangeArrowheads="1"/>
          </p:cNvSpPr>
          <p:nvPr>
            <p:ph type="body" idx="1"/>
          </p:nvPr>
        </p:nvSpPr>
        <p:spPr>
          <a:xfrm>
            <a:off x="685800" y="1676400"/>
            <a:ext cx="7620000" cy="4114800"/>
          </a:xfrm>
        </p:spPr>
        <p:txBody>
          <a:bodyPr/>
          <a:lstStyle/>
          <a:p>
            <a:pPr marL="0" indent="0" eaLnBrk="1" hangingPunct="1">
              <a:buFontTx/>
              <a:buNone/>
              <a:defRPr/>
            </a:pPr>
            <a:r>
              <a:rPr lang="en-US" sz="2800" b="1" dirty="0">
                <a:ea typeface="Osaka" charset="0"/>
              </a:rPr>
              <a:t>Understand where you are in the market</a:t>
            </a:r>
          </a:p>
          <a:p>
            <a:pPr lvl="1" eaLnBrk="1" hangingPunct="1">
              <a:defRPr/>
            </a:pPr>
            <a:r>
              <a:rPr lang="en-US" sz="2400" dirty="0" err="1" smtClean="0">
                <a:ea typeface="Osaka" charset="0"/>
              </a:rPr>
              <a:t>RankChecker</a:t>
            </a:r>
            <a:r>
              <a:rPr lang="en-US" sz="2400" dirty="0">
                <a:ea typeface="Osaka" charset="0"/>
              </a:rPr>
              <a:t> </a:t>
            </a:r>
            <a:r>
              <a:rPr lang="en-US" sz="2400" dirty="0" smtClean="0">
                <a:ea typeface="Osaka" charset="0"/>
              </a:rPr>
              <a:t>from </a:t>
            </a:r>
            <a:r>
              <a:rPr lang="en-US" sz="2400" dirty="0" smtClean="0">
                <a:ea typeface="Osaka" charset="0"/>
                <a:hlinkClick r:id="rId3"/>
              </a:rPr>
              <a:t>http://SEOBook.com</a:t>
            </a:r>
            <a:r>
              <a:rPr lang="en-US" sz="2400" dirty="0" smtClean="0">
                <a:ea typeface="Osaka" charset="0"/>
              </a:rPr>
              <a:t>   </a:t>
            </a:r>
            <a:br>
              <a:rPr lang="en-US" sz="2400" dirty="0" smtClean="0">
                <a:ea typeface="Osaka" charset="0"/>
              </a:rPr>
            </a:br>
            <a:r>
              <a:rPr lang="en-US" sz="2400" dirty="0" smtClean="0">
                <a:ea typeface="Osaka" charset="0"/>
              </a:rPr>
              <a:t>(a Firefox plugin)</a:t>
            </a:r>
          </a:p>
          <a:p>
            <a:pPr lvl="1" eaLnBrk="1" hangingPunct="1">
              <a:defRPr/>
            </a:pPr>
            <a:r>
              <a:rPr lang="en-US" sz="2400" dirty="0" err="1" smtClean="0">
                <a:ea typeface="Osaka" charset="0"/>
              </a:rPr>
              <a:t>moz.org</a:t>
            </a:r>
            <a:r>
              <a:rPr lang="en-US" sz="2400" dirty="0" smtClean="0">
                <a:ea typeface="Osaka" charset="0"/>
              </a:rPr>
              <a:t> </a:t>
            </a:r>
            <a:r>
              <a:rPr lang="en-US" sz="2400" dirty="0" err="1" smtClean="0">
                <a:ea typeface="Osaka" charset="0"/>
              </a:rPr>
              <a:t>Opensite</a:t>
            </a:r>
            <a:r>
              <a:rPr lang="en-US" sz="2400" dirty="0" smtClean="0">
                <a:ea typeface="Osaka" charset="0"/>
              </a:rPr>
              <a:t> Explorer</a:t>
            </a:r>
            <a:br>
              <a:rPr lang="en-US" sz="2400" dirty="0" smtClean="0">
                <a:ea typeface="Osaka" charset="0"/>
              </a:rPr>
            </a:br>
            <a:r>
              <a:rPr lang="en-US" sz="2400" dirty="0" smtClean="0">
                <a:ea typeface="Osaka" charset="0"/>
                <a:hlinkClick r:id="rId4"/>
              </a:rPr>
              <a:t>http://www.opensiteexplorer.org</a:t>
            </a:r>
            <a:r>
              <a:rPr lang="en-US" sz="2400" dirty="0" smtClean="0">
                <a:ea typeface="Osaka" charset="0"/>
              </a:rPr>
              <a:t> </a:t>
            </a:r>
          </a:p>
          <a:p>
            <a:pPr lvl="1" eaLnBrk="1" hangingPunct="1">
              <a:defRPr/>
            </a:pPr>
            <a:r>
              <a:rPr lang="en-US" sz="2400" dirty="0" smtClean="0">
                <a:ea typeface="Osaka" charset="0"/>
              </a:rPr>
              <a:t>Google Webmaster Tools</a:t>
            </a:r>
            <a:br>
              <a:rPr lang="en-US" sz="2400" dirty="0" smtClean="0">
                <a:ea typeface="Osaka" charset="0"/>
              </a:rPr>
            </a:br>
            <a:r>
              <a:rPr lang="en-US" sz="2400" dirty="0" smtClean="0">
                <a:ea typeface="Osaka" charset="0"/>
                <a:hlinkClick r:id="rId5"/>
              </a:rPr>
              <a:t>http://google.com/webmasters</a:t>
            </a:r>
            <a:r>
              <a:rPr lang="en-US" sz="2400" dirty="0" smtClean="0">
                <a:ea typeface="Osaka" charset="0"/>
              </a:rPr>
              <a:t> </a:t>
            </a:r>
          </a:p>
          <a:p>
            <a:pPr lvl="1" eaLnBrk="1" hangingPunct="1">
              <a:defRPr/>
            </a:pPr>
            <a:r>
              <a:rPr lang="en-US" sz="2400" dirty="0" smtClean="0">
                <a:ea typeface="Osaka" charset="0"/>
              </a:rPr>
              <a:t>Google </a:t>
            </a:r>
            <a:r>
              <a:rPr lang="en-US" sz="2400" dirty="0" err="1" smtClean="0">
                <a:ea typeface="Osaka" charset="0"/>
              </a:rPr>
              <a:t>AdWords</a:t>
            </a:r>
            <a:r>
              <a:rPr lang="en-US" sz="2400" dirty="0" smtClean="0">
                <a:ea typeface="Osaka" charset="0"/>
              </a:rPr>
              <a:t> Keyword Tool</a:t>
            </a:r>
            <a:br>
              <a:rPr lang="en-US" sz="2400" dirty="0" smtClean="0">
                <a:ea typeface="Osaka" charset="0"/>
              </a:rPr>
            </a:br>
            <a:r>
              <a:rPr lang="en-US" sz="2400" dirty="0" smtClean="0">
                <a:ea typeface="Osaka" charset="0"/>
                <a:hlinkClick r:id="rId6"/>
              </a:rPr>
              <a:t>http://adwords.google.com</a:t>
            </a:r>
            <a:endParaRPr lang="en-US" sz="2400" dirty="0" smtClean="0">
              <a:ea typeface="Osaka" charset="0"/>
            </a:endParaRPr>
          </a:p>
          <a:p>
            <a:pPr lvl="1" eaLnBrk="1" hangingPunct="1">
              <a:defRPr/>
            </a:pPr>
            <a:r>
              <a:rPr lang="en-US" sz="2400" dirty="0" smtClean="0">
                <a:ea typeface="Osaka" charset="0"/>
              </a:rPr>
              <a:t>Also </a:t>
            </a:r>
            <a:r>
              <a:rPr lang="en-US" sz="2400" dirty="0">
                <a:ea typeface="Osaka" charset="0"/>
              </a:rPr>
              <a:t>try </a:t>
            </a:r>
            <a:r>
              <a:rPr lang="en-US" sz="2400" dirty="0">
                <a:ea typeface="Osaka" charset="0"/>
                <a:hlinkClick r:id="rId7"/>
              </a:rPr>
              <a:t>http://ubersuggest.org</a:t>
            </a:r>
            <a:r>
              <a:rPr lang="en-US" sz="2400" dirty="0" smtClean="0">
                <a:ea typeface="Osaka" charset="0"/>
                <a:hlinkClick r:id="rId7"/>
              </a:rPr>
              <a:t>/</a:t>
            </a:r>
            <a:r>
              <a:rPr lang="en-US" sz="2400" dirty="0" smtClean="0">
                <a:ea typeface="Osaka" charset="0"/>
              </a:rPr>
              <a:t> </a:t>
            </a:r>
            <a:endParaRPr lang="en-US" sz="2400" dirty="0">
              <a:ea typeface="Osaka" charset="0"/>
            </a:endParaRP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defRPr/>
            </a:pPr>
            <a:r>
              <a:rPr lang="en-US" smtClean="0"/>
              <a:t>Plan for Success</a:t>
            </a:r>
          </a:p>
        </p:txBody>
      </p:sp>
      <p:sp>
        <p:nvSpPr>
          <p:cNvPr id="186371" name="Rectangle 3"/>
          <p:cNvSpPr>
            <a:spLocks noGrp="1" noChangeArrowheads="1"/>
          </p:cNvSpPr>
          <p:nvPr>
            <p:ph type="body" idx="1"/>
          </p:nvPr>
        </p:nvSpPr>
        <p:spPr>
          <a:xfrm>
            <a:off x="685800" y="1600200"/>
            <a:ext cx="6553200" cy="4038600"/>
          </a:xfrm>
        </p:spPr>
        <p:txBody>
          <a:bodyPr/>
          <a:lstStyle/>
          <a:p>
            <a:pPr marL="0" indent="0" eaLnBrk="1" hangingPunct="1">
              <a:lnSpc>
                <a:spcPct val="90000"/>
              </a:lnSpc>
              <a:buFontTx/>
              <a:buNone/>
              <a:defRPr/>
            </a:pPr>
            <a:r>
              <a:rPr lang="en-US" sz="2800" b="1" dirty="0" smtClean="0">
                <a:cs typeface="Times New Roman" charset="0"/>
              </a:rPr>
              <a:t>Build your keyword list</a:t>
            </a:r>
          </a:p>
          <a:p>
            <a:pPr lvl="1" eaLnBrk="1" hangingPunct="1">
              <a:lnSpc>
                <a:spcPct val="90000"/>
              </a:lnSpc>
              <a:defRPr/>
            </a:pPr>
            <a:r>
              <a:rPr lang="en-US" sz="2400" dirty="0" smtClean="0">
                <a:ea typeface="ＭＳ Ｐゴシック" charset="0"/>
                <a:cs typeface="Times New Roman" charset="0"/>
              </a:rPr>
              <a:t>What can you learn from your competitors and how?</a:t>
            </a:r>
          </a:p>
          <a:p>
            <a:pPr lvl="1" eaLnBrk="1" hangingPunct="1">
              <a:lnSpc>
                <a:spcPct val="90000"/>
              </a:lnSpc>
              <a:defRPr/>
            </a:pPr>
            <a:r>
              <a:rPr lang="en-US" sz="2400" dirty="0" smtClean="0">
                <a:ea typeface="ＭＳ Ｐゴシック" charset="0"/>
                <a:cs typeface="Times New Roman" charset="0"/>
                <a:hlinkClick r:id="rId3"/>
              </a:rPr>
              <a:t>Google</a:t>
            </a:r>
            <a:r>
              <a:rPr lang="ja-JP" altLang="en-US" sz="2400" dirty="0" smtClean="0">
                <a:ea typeface="ＭＳ Ｐゴシック" charset="0"/>
                <a:cs typeface="Times New Roman" charset="0"/>
                <a:hlinkClick r:id="rId3"/>
              </a:rPr>
              <a:t>’</a:t>
            </a:r>
            <a:r>
              <a:rPr lang="en-US" sz="2400" dirty="0" smtClean="0">
                <a:ea typeface="ＭＳ Ｐゴシック" charset="0"/>
                <a:cs typeface="Times New Roman" charset="0"/>
                <a:hlinkClick r:id="rId3"/>
              </a:rPr>
              <a:t>s Keyword Suggestion tool</a:t>
            </a:r>
            <a:endParaRPr lang="en-US" sz="2400" dirty="0" smtClean="0">
              <a:ea typeface="ＭＳ Ｐゴシック" charset="0"/>
              <a:cs typeface="Times New Roman" charset="0"/>
            </a:endParaRPr>
          </a:p>
          <a:p>
            <a:pPr lvl="1" eaLnBrk="1" hangingPunct="1">
              <a:lnSpc>
                <a:spcPct val="90000"/>
              </a:lnSpc>
              <a:defRPr/>
            </a:pPr>
            <a:r>
              <a:rPr lang="en-US" sz="2400" dirty="0" smtClean="0">
                <a:ea typeface="ＭＳ Ｐゴシック" charset="0"/>
                <a:cs typeface="Times New Roman" charset="0"/>
                <a:hlinkClick r:id="rId4"/>
              </a:rPr>
              <a:t>Wordtracker</a:t>
            </a:r>
            <a:r>
              <a:rPr lang="en-US" sz="2400" dirty="0" smtClean="0">
                <a:ea typeface="ＭＳ Ｐゴシック" charset="0"/>
                <a:cs typeface="Times New Roman" charset="0"/>
              </a:rPr>
              <a:t> is a fee based service, but you can try it for free here </a:t>
            </a:r>
          </a:p>
          <a:p>
            <a:pPr lvl="1" eaLnBrk="1" hangingPunct="1">
              <a:lnSpc>
                <a:spcPct val="90000"/>
              </a:lnSpc>
              <a:defRPr/>
            </a:pPr>
            <a:r>
              <a:rPr lang="en-US" sz="2400" dirty="0" smtClean="0">
                <a:ea typeface="ＭＳ Ｐゴシック" charset="0"/>
                <a:cs typeface="Times New Roman" charset="0"/>
                <a:hlinkClick r:id="rId5"/>
              </a:rPr>
              <a:t>KeywordDiscovery</a:t>
            </a:r>
            <a:r>
              <a:rPr lang="en-US" sz="2400" dirty="0" smtClean="0">
                <a:ea typeface="ＭＳ Ｐゴシック" charset="0"/>
                <a:cs typeface="Times New Roman" charset="0"/>
              </a:rPr>
              <a:t> is another service for a fee, but you can try it out to see if you like it </a:t>
            </a:r>
          </a:p>
          <a:p>
            <a:pPr lvl="1" eaLnBrk="1" hangingPunct="1">
              <a:lnSpc>
                <a:spcPct val="90000"/>
              </a:lnSpc>
              <a:defRPr/>
            </a:pPr>
            <a:r>
              <a:rPr lang="en-US" sz="2400" dirty="0" err="1" smtClean="0">
                <a:ea typeface="ＭＳ Ｐゴシック" charset="0"/>
                <a:cs typeface="Times New Roman" charset="0"/>
              </a:rPr>
              <a:t>Moz</a:t>
            </a:r>
            <a:endParaRPr lang="en-US" sz="2400" dirty="0" smtClean="0">
              <a:ea typeface="ＭＳ Ｐゴシック" charset="0"/>
              <a:cs typeface="Times New Roman" charset="0"/>
            </a:endParaRPr>
          </a:p>
          <a:p>
            <a:pPr lvl="1" eaLnBrk="1" hangingPunct="1">
              <a:lnSpc>
                <a:spcPct val="90000"/>
              </a:lnSpc>
              <a:defRPr/>
            </a:pPr>
            <a:r>
              <a:rPr lang="en-US" sz="2400" dirty="0" smtClean="0">
                <a:ea typeface="ＭＳ Ｐゴシック" charset="0"/>
                <a:cs typeface="Times New Roman" charset="0"/>
              </a:rPr>
              <a:t>Who’s your friend?</a:t>
            </a:r>
            <a:endParaRPr lang="en-US" sz="2400" dirty="0" smtClean="0"/>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defRPr/>
            </a:pPr>
            <a:r>
              <a:rPr lang="en-US" smtClean="0"/>
              <a:t>Plan for Success</a:t>
            </a:r>
          </a:p>
        </p:txBody>
      </p:sp>
      <p:sp>
        <p:nvSpPr>
          <p:cNvPr id="186371" name="Rectangle 3"/>
          <p:cNvSpPr>
            <a:spLocks noGrp="1" noChangeArrowheads="1"/>
          </p:cNvSpPr>
          <p:nvPr>
            <p:ph type="body" idx="1"/>
          </p:nvPr>
        </p:nvSpPr>
        <p:spPr>
          <a:xfrm>
            <a:off x="685800" y="1600200"/>
            <a:ext cx="6553200" cy="4038600"/>
          </a:xfrm>
        </p:spPr>
        <p:txBody>
          <a:bodyPr/>
          <a:lstStyle/>
          <a:p>
            <a:pPr marL="0" indent="0" eaLnBrk="1" hangingPunct="1">
              <a:lnSpc>
                <a:spcPct val="90000"/>
              </a:lnSpc>
              <a:buFontTx/>
              <a:buNone/>
              <a:defRPr/>
            </a:pPr>
            <a:r>
              <a:rPr lang="en-US" sz="2800" b="1" dirty="0" smtClean="0">
                <a:cs typeface="Times New Roman" charset="0"/>
              </a:rPr>
              <a:t>Check for problems</a:t>
            </a:r>
          </a:p>
          <a:p>
            <a:pPr lvl="1" eaLnBrk="1" hangingPunct="1">
              <a:lnSpc>
                <a:spcPct val="90000"/>
              </a:lnSpc>
              <a:defRPr/>
            </a:pPr>
            <a:r>
              <a:rPr lang="en-US" sz="2400" dirty="0" smtClean="0">
                <a:ea typeface="ＭＳ Ｐゴシック" charset="0"/>
                <a:cs typeface="Times New Roman" charset="0"/>
              </a:rPr>
              <a:t>Screaming Frog SEO Spider</a:t>
            </a:r>
            <a:br>
              <a:rPr lang="en-US" sz="2400" dirty="0" smtClean="0">
                <a:ea typeface="ＭＳ Ｐゴシック" charset="0"/>
                <a:cs typeface="Times New Roman" charset="0"/>
              </a:rPr>
            </a:br>
            <a:r>
              <a:rPr lang="en-US" sz="2000" dirty="0" smtClean="0">
                <a:ea typeface="ＭＳ Ｐゴシック" charset="0"/>
                <a:cs typeface="Times New Roman" charset="0"/>
              </a:rPr>
              <a:t>(</a:t>
            </a:r>
            <a:r>
              <a:rPr lang="en-US" sz="2000" dirty="0" smtClean="0">
                <a:ea typeface="ＭＳ Ｐゴシック" charset="0"/>
                <a:cs typeface="Times New Roman" charset="0"/>
                <a:hlinkClick r:id="rId3"/>
              </a:rPr>
              <a:t>http://screamingfrog.co.uk/seo-spider</a:t>
            </a:r>
            <a:r>
              <a:rPr lang="en-US" sz="2000" dirty="0" smtClean="0">
                <a:ea typeface="ＭＳ Ｐゴシック" charset="0"/>
                <a:cs typeface="Times New Roman" charset="0"/>
              </a:rPr>
              <a:t> )</a:t>
            </a:r>
          </a:p>
          <a:p>
            <a:pPr lvl="1" eaLnBrk="1" hangingPunct="1">
              <a:lnSpc>
                <a:spcPct val="90000"/>
              </a:lnSpc>
              <a:defRPr/>
            </a:pPr>
            <a:r>
              <a:rPr lang="en-US" sz="2400" dirty="0" smtClean="0">
                <a:ea typeface="ＭＳ Ｐゴシック" charset="0"/>
                <a:cs typeface="Times New Roman" charset="0"/>
                <a:hlinkClick r:id="rId4"/>
              </a:rPr>
              <a:t>http://Moz.com</a:t>
            </a:r>
            <a:r>
              <a:rPr lang="en-US" sz="2400" dirty="0" smtClean="0">
                <a:ea typeface="ＭＳ Ｐゴシック" charset="0"/>
                <a:cs typeface="Times New Roman" charset="0"/>
              </a:rPr>
              <a:t> </a:t>
            </a:r>
          </a:p>
          <a:p>
            <a:pPr lvl="1" eaLnBrk="1" hangingPunct="1">
              <a:lnSpc>
                <a:spcPct val="90000"/>
              </a:lnSpc>
              <a:defRPr/>
            </a:pPr>
            <a:r>
              <a:rPr lang="en-US" sz="2400" dirty="0" smtClean="0">
                <a:ea typeface="ＭＳ Ｐゴシック" charset="0"/>
                <a:cs typeface="Times New Roman" charset="0"/>
              </a:rPr>
              <a:t>Google Webmaster Tools</a:t>
            </a:r>
            <a:br>
              <a:rPr lang="en-US" sz="2400" dirty="0" smtClean="0">
                <a:ea typeface="ＭＳ Ｐゴシック" charset="0"/>
                <a:cs typeface="Times New Roman" charset="0"/>
              </a:rPr>
            </a:br>
            <a:r>
              <a:rPr lang="en-US" sz="2000" dirty="0" smtClean="0">
                <a:ea typeface="ＭＳ Ｐゴシック" charset="0"/>
                <a:cs typeface="Times New Roman" charset="0"/>
              </a:rPr>
              <a:t>(</a:t>
            </a:r>
            <a:r>
              <a:rPr lang="en-US" sz="2000" dirty="0" smtClean="0">
                <a:ea typeface="ＭＳ Ｐゴシック" charset="0"/>
                <a:cs typeface="Times New Roman" charset="0"/>
                <a:hlinkClick r:id="rId5"/>
              </a:rPr>
              <a:t>http://google.com/webmasters</a:t>
            </a:r>
            <a:r>
              <a:rPr lang="en-US" sz="2000" dirty="0" smtClean="0">
                <a:ea typeface="ＭＳ Ｐゴシック" charset="0"/>
                <a:cs typeface="Times New Roman" charset="0"/>
              </a:rPr>
              <a:t> )</a:t>
            </a:r>
            <a:endParaRPr lang="en-US" sz="2000" dirty="0" smtClean="0"/>
          </a:p>
        </p:txBody>
      </p:sp>
      <p:pic>
        <p:nvPicPr>
          <p:cNvPr id="136195" name="Picture 1" descr="Screen Shot 2014-06-24 at 12.17.18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4800600"/>
            <a:ext cx="36322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pPr eaLnBrk="1" hangingPunct="1">
              <a:defRPr/>
            </a:pPr>
            <a:r>
              <a:rPr lang="en-US" smtClean="0"/>
              <a:t>Plan for Success: </a:t>
            </a:r>
            <a:br>
              <a:rPr lang="en-US" smtClean="0"/>
            </a:br>
            <a:r>
              <a:rPr lang="en-US" smtClean="0"/>
              <a:t>Value your content</a:t>
            </a:r>
          </a:p>
        </p:txBody>
      </p:sp>
      <p:sp>
        <p:nvSpPr>
          <p:cNvPr id="188419" name="Rectangle 3"/>
          <p:cNvSpPr>
            <a:spLocks noGrp="1" noChangeArrowheads="1"/>
          </p:cNvSpPr>
          <p:nvPr>
            <p:ph type="body" idx="1"/>
          </p:nvPr>
        </p:nvSpPr>
        <p:spPr>
          <a:xfrm>
            <a:off x="685800" y="2286000"/>
            <a:ext cx="6629400" cy="3886200"/>
          </a:xfrm>
        </p:spPr>
        <p:txBody>
          <a:bodyPr/>
          <a:lstStyle/>
          <a:p>
            <a:pPr marL="0" indent="0" eaLnBrk="1" hangingPunct="1">
              <a:buFontTx/>
              <a:buNone/>
              <a:defRPr/>
            </a:pPr>
            <a:r>
              <a:rPr lang="en-US" b="1" dirty="0" smtClean="0">
                <a:cs typeface="Times New Roman" charset="0"/>
              </a:rPr>
              <a:t>Content is Queen</a:t>
            </a:r>
          </a:p>
          <a:p>
            <a:pPr lvl="1" eaLnBrk="1" hangingPunct="1">
              <a:defRPr/>
            </a:pPr>
            <a:r>
              <a:rPr lang="en-US" dirty="0" smtClean="0">
                <a:ea typeface="ＭＳ Ｐゴシック" charset="0"/>
                <a:cs typeface="Times New Roman" charset="0"/>
              </a:rPr>
              <a:t>Nothing beats good content</a:t>
            </a:r>
          </a:p>
          <a:p>
            <a:pPr lvl="1" eaLnBrk="1" hangingPunct="1">
              <a:defRPr/>
            </a:pPr>
            <a:r>
              <a:rPr lang="en-US" dirty="0" smtClean="0">
                <a:ea typeface="ＭＳ Ｐゴシック" charset="0"/>
                <a:cs typeface="Times New Roman" charset="0"/>
              </a:rPr>
              <a:t>Offer value, value means </a:t>
            </a:r>
            <a:br>
              <a:rPr lang="en-US" dirty="0" smtClean="0">
                <a:ea typeface="ＭＳ Ｐゴシック" charset="0"/>
                <a:cs typeface="Times New Roman" charset="0"/>
              </a:rPr>
            </a:br>
            <a:r>
              <a:rPr lang="en-US" dirty="0" smtClean="0">
                <a:ea typeface="ＭＳ Ｐゴシック" charset="0"/>
                <a:cs typeface="Times New Roman" charset="0"/>
              </a:rPr>
              <a:t>return visits</a:t>
            </a:r>
          </a:p>
          <a:p>
            <a:pPr lvl="1" eaLnBrk="1" hangingPunct="1">
              <a:defRPr/>
            </a:pPr>
            <a:r>
              <a:rPr lang="en-US" dirty="0" smtClean="0">
                <a:ea typeface="ＭＳ Ｐゴシック" charset="0"/>
                <a:cs typeface="Times New Roman" charset="0"/>
              </a:rPr>
              <a:t>Be real, be generous, </a:t>
            </a:r>
            <a:br>
              <a:rPr lang="en-US" dirty="0" smtClean="0">
                <a:ea typeface="ＭＳ Ｐゴシック" charset="0"/>
                <a:cs typeface="Times New Roman" charset="0"/>
              </a:rPr>
            </a:br>
            <a:r>
              <a:rPr lang="en-US" dirty="0" smtClean="0">
                <a:ea typeface="ＭＳ Ｐゴシック" charset="0"/>
                <a:cs typeface="Times New Roman" charset="0"/>
              </a:rPr>
              <a:t>be valuable</a:t>
            </a:r>
          </a:p>
        </p:txBody>
      </p:sp>
      <p:pic>
        <p:nvPicPr>
          <p:cNvPr id="138243" name="Picture 4" descr="iStock_000008545781X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375" y="2438400"/>
            <a:ext cx="25368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pPr eaLnBrk="1" hangingPunct="1">
              <a:defRPr/>
            </a:pPr>
            <a:r>
              <a:rPr lang="en-US" smtClean="0"/>
              <a:t>Plan for Success</a:t>
            </a:r>
          </a:p>
        </p:txBody>
      </p:sp>
      <p:sp>
        <p:nvSpPr>
          <p:cNvPr id="190467" name="Rectangle 3"/>
          <p:cNvSpPr>
            <a:spLocks noGrp="1" noChangeArrowheads="1"/>
          </p:cNvSpPr>
          <p:nvPr>
            <p:ph type="body" idx="1"/>
          </p:nvPr>
        </p:nvSpPr>
        <p:spPr>
          <a:xfrm>
            <a:off x="685800" y="1524000"/>
            <a:ext cx="7162800" cy="4114800"/>
          </a:xfrm>
        </p:spPr>
        <p:txBody>
          <a:bodyPr/>
          <a:lstStyle/>
          <a:p>
            <a:pPr marL="0" indent="0" eaLnBrk="1" hangingPunct="1">
              <a:lnSpc>
                <a:spcPct val="90000"/>
              </a:lnSpc>
              <a:buFontTx/>
              <a:buNone/>
              <a:defRPr/>
            </a:pPr>
            <a:r>
              <a:rPr lang="en-US" sz="2800" b="1" dirty="0" smtClean="0">
                <a:cs typeface="Times New Roman" charset="0"/>
              </a:rPr>
              <a:t>Courage with Code</a:t>
            </a:r>
          </a:p>
          <a:p>
            <a:pPr lvl="1" eaLnBrk="1" hangingPunct="1">
              <a:lnSpc>
                <a:spcPct val="90000"/>
              </a:lnSpc>
              <a:defRPr/>
            </a:pPr>
            <a:r>
              <a:rPr lang="en-US" sz="2400" dirty="0" smtClean="0">
                <a:ea typeface="ＭＳ Ｐゴシック" charset="0"/>
                <a:cs typeface="Times New Roman" charset="0"/>
              </a:rPr>
              <a:t>Code need not be scary</a:t>
            </a:r>
          </a:p>
          <a:p>
            <a:pPr lvl="2" eaLnBrk="1" hangingPunct="1">
              <a:lnSpc>
                <a:spcPct val="90000"/>
              </a:lnSpc>
              <a:defRPr/>
            </a:pPr>
            <a:r>
              <a:rPr lang="en-US" sz="2000" dirty="0" smtClean="0">
                <a:ea typeface="ＭＳ Ｐゴシック" charset="0"/>
                <a:cs typeface="Times New Roman" charset="0"/>
              </a:rPr>
              <a:t>Ask your webmaster</a:t>
            </a:r>
          </a:p>
          <a:p>
            <a:pPr lvl="2" eaLnBrk="1" hangingPunct="1">
              <a:lnSpc>
                <a:spcPct val="90000"/>
              </a:lnSpc>
              <a:defRPr/>
            </a:pPr>
            <a:r>
              <a:rPr lang="en-US" sz="2000" dirty="0" smtClean="0">
                <a:ea typeface="ＭＳ Ｐゴシック" charset="0"/>
                <a:cs typeface="Times New Roman" charset="0"/>
              </a:rPr>
              <a:t>Do It Yourself</a:t>
            </a:r>
          </a:p>
          <a:p>
            <a:pPr lvl="2" eaLnBrk="1" hangingPunct="1">
              <a:lnSpc>
                <a:spcPct val="90000"/>
              </a:lnSpc>
              <a:defRPr/>
            </a:pPr>
            <a:r>
              <a:rPr lang="en-US" sz="2000" dirty="0" smtClean="0">
                <a:ea typeface="ＭＳ Ｐゴシック" charset="0"/>
                <a:cs typeface="Times New Roman" charset="0"/>
              </a:rPr>
              <a:t>Hire a Consultant</a:t>
            </a:r>
          </a:p>
          <a:p>
            <a:pPr lvl="1" eaLnBrk="1" hangingPunct="1">
              <a:lnSpc>
                <a:spcPct val="90000"/>
              </a:lnSpc>
              <a:defRPr/>
            </a:pPr>
            <a:r>
              <a:rPr lang="en-US" sz="2400" dirty="0" smtClean="0">
                <a:ea typeface="ＭＳ Ｐゴシック" charset="0"/>
                <a:cs typeface="Times New Roman" charset="0"/>
              </a:rPr>
              <a:t>Basics to know</a:t>
            </a:r>
          </a:p>
          <a:p>
            <a:pPr lvl="2" eaLnBrk="1" hangingPunct="1">
              <a:lnSpc>
                <a:spcPct val="90000"/>
              </a:lnSpc>
              <a:defRPr/>
            </a:pPr>
            <a:r>
              <a:rPr lang="en-US" sz="2000" dirty="0" smtClean="0">
                <a:ea typeface="ＭＳ Ｐゴシック" charset="0"/>
                <a:cs typeface="Times New Roman" charset="0"/>
              </a:rPr>
              <a:t>Title Tag</a:t>
            </a:r>
          </a:p>
          <a:p>
            <a:pPr lvl="2" eaLnBrk="1" hangingPunct="1">
              <a:lnSpc>
                <a:spcPct val="90000"/>
              </a:lnSpc>
              <a:defRPr/>
            </a:pPr>
            <a:r>
              <a:rPr lang="en-US" sz="2000" dirty="0" smtClean="0">
                <a:ea typeface="ＭＳ Ｐゴシック" charset="0"/>
                <a:cs typeface="Times New Roman" charset="0"/>
              </a:rPr>
              <a:t>Meta Data</a:t>
            </a:r>
          </a:p>
          <a:p>
            <a:pPr lvl="2" eaLnBrk="1" hangingPunct="1">
              <a:lnSpc>
                <a:spcPct val="90000"/>
              </a:lnSpc>
              <a:defRPr/>
            </a:pPr>
            <a:r>
              <a:rPr lang="en-US" sz="2000" dirty="0" smtClean="0">
                <a:ea typeface="ＭＳ Ｐゴシック" charset="0"/>
                <a:cs typeface="Times New Roman" charset="0"/>
              </a:rPr>
              <a:t>Hyperlinks</a:t>
            </a:r>
          </a:p>
          <a:p>
            <a:pPr lvl="2" eaLnBrk="1" hangingPunct="1">
              <a:lnSpc>
                <a:spcPct val="90000"/>
              </a:lnSpc>
              <a:defRPr/>
            </a:pPr>
            <a:r>
              <a:rPr lang="en-US" sz="2000" dirty="0" smtClean="0">
                <a:ea typeface="ＭＳ Ｐゴシック" charset="0"/>
                <a:cs typeface="Times New Roman" charset="0"/>
              </a:rPr>
              <a:t>Heading tags</a:t>
            </a:r>
          </a:p>
          <a:p>
            <a:pPr lvl="2" eaLnBrk="1" hangingPunct="1">
              <a:lnSpc>
                <a:spcPct val="90000"/>
              </a:lnSpc>
              <a:defRPr/>
            </a:pPr>
            <a:r>
              <a:rPr lang="en-US" sz="2000" dirty="0" smtClean="0">
                <a:ea typeface="ＭＳ Ｐゴシック" charset="0"/>
                <a:cs typeface="Times New Roman" charset="0"/>
              </a:rPr>
              <a:t>Alt text </a:t>
            </a:r>
          </a:p>
          <a:p>
            <a:pPr lvl="2" eaLnBrk="1" hangingPunct="1">
              <a:lnSpc>
                <a:spcPct val="90000"/>
              </a:lnSpc>
              <a:defRPr/>
            </a:pPr>
            <a:r>
              <a:rPr lang="en-US" sz="2000" dirty="0" smtClean="0">
                <a:ea typeface="ＭＳ Ｐゴシック" charset="0"/>
                <a:cs typeface="Times New Roman" charset="0"/>
              </a:rPr>
              <a:t>Social Icons and Links</a:t>
            </a:r>
          </a:p>
          <a:p>
            <a:pPr eaLnBrk="1" hangingPunct="1">
              <a:lnSpc>
                <a:spcPct val="90000"/>
              </a:lnSpc>
              <a:defRPr/>
            </a:pPr>
            <a:endParaRPr lang="en-US" sz="2800" dirty="0" smtClean="0">
              <a:cs typeface="Times New Roman" charset="0"/>
            </a:endParaRPr>
          </a:p>
        </p:txBody>
      </p:sp>
      <p:pic>
        <p:nvPicPr>
          <p:cNvPr id="140291" name="Picture 4" descr="iStock_000004506978X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200400"/>
            <a:ext cx="44958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pPr eaLnBrk="1" hangingPunct="1">
              <a:defRPr/>
            </a:pPr>
            <a:r>
              <a:rPr lang="en-US" smtClean="0"/>
              <a:t>Plan for Success</a:t>
            </a:r>
          </a:p>
        </p:txBody>
      </p:sp>
      <p:sp>
        <p:nvSpPr>
          <p:cNvPr id="190467" name="Rectangle 3"/>
          <p:cNvSpPr>
            <a:spLocks noGrp="1" noChangeArrowheads="1"/>
          </p:cNvSpPr>
          <p:nvPr>
            <p:ph type="body" idx="1"/>
          </p:nvPr>
        </p:nvSpPr>
        <p:spPr>
          <a:xfrm>
            <a:off x="685800" y="1524000"/>
            <a:ext cx="7162800" cy="4114800"/>
          </a:xfrm>
        </p:spPr>
        <p:txBody>
          <a:bodyPr/>
          <a:lstStyle/>
          <a:p>
            <a:pPr marL="0" indent="0" eaLnBrk="1" hangingPunct="1">
              <a:lnSpc>
                <a:spcPct val="90000"/>
              </a:lnSpc>
              <a:buFontTx/>
              <a:buNone/>
              <a:defRPr/>
            </a:pPr>
            <a:r>
              <a:rPr lang="en-US" sz="2800" b="1" dirty="0" smtClean="0">
                <a:cs typeface="Times New Roman" charset="0"/>
              </a:rPr>
              <a:t>Platform Selection</a:t>
            </a:r>
          </a:p>
          <a:p>
            <a:pPr lvl="1" eaLnBrk="1" hangingPunct="1">
              <a:lnSpc>
                <a:spcPct val="90000"/>
              </a:lnSpc>
              <a:defRPr/>
            </a:pPr>
            <a:r>
              <a:rPr lang="en-US" sz="2400" dirty="0" smtClean="0">
                <a:ea typeface="ＭＳ Ｐゴシック" charset="0"/>
                <a:cs typeface="Times New Roman" charset="0"/>
              </a:rPr>
              <a:t>Choose a platform that allows for SEO</a:t>
            </a:r>
          </a:p>
          <a:p>
            <a:pPr lvl="2" eaLnBrk="1" hangingPunct="1">
              <a:lnSpc>
                <a:spcPct val="90000"/>
              </a:lnSpc>
              <a:defRPr/>
            </a:pPr>
            <a:r>
              <a:rPr lang="en-US" sz="1800" dirty="0" err="1" smtClean="0">
                <a:ea typeface="ＭＳ Ｐゴシック" charset="0"/>
                <a:cs typeface="Times New Roman" charset="0"/>
              </a:rPr>
              <a:t>WordPress</a:t>
            </a:r>
            <a:r>
              <a:rPr lang="en-US" sz="1800" dirty="0" smtClean="0">
                <a:ea typeface="ＭＳ Ｐゴシック" charset="0"/>
                <a:cs typeface="Times New Roman" charset="0"/>
              </a:rPr>
              <a:t> (</a:t>
            </a:r>
            <a:r>
              <a:rPr lang="en-US" sz="1800" dirty="0" err="1" smtClean="0">
                <a:ea typeface="ＭＳ Ｐゴシック" charset="0"/>
                <a:cs typeface="Times New Roman" charset="0"/>
              </a:rPr>
              <a:t>Yoast</a:t>
            </a:r>
            <a:r>
              <a:rPr lang="en-US" sz="1800" dirty="0" smtClean="0">
                <a:ea typeface="ＭＳ Ｐゴシック" charset="0"/>
                <a:cs typeface="Times New Roman" charset="0"/>
              </a:rPr>
              <a:t> SEO Plugin) </a:t>
            </a:r>
            <a:br>
              <a:rPr lang="en-US" sz="1800" dirty="0" smtClean="0">
                <a:ea typeface="ＭＳ Ｐゴシック" charset="0"/>
                <a:cs typeface="Times New Roman" charset="0"/>
              </a:rPr>
            </a:br>
            <a:r>
              <a:rPr lang="en-US" sz="1800" dirty="0" smtClean="0">
                <a:ea typeface="ＭＳ Ｐゴシック" charset="0"/>
                <a:cs typeface="Times New Roman" charset="0"/>
              </a:rPr>
              <a:t/>
            </a:r>
            <a:br>
              <a:rPr lang="en-US" sz="1800" dirty="0" smtClean="0">
                <a:ea typeface="ＭＳ Ｐゴシック" charset="0"/>
                <a:cs typeface="Times New Roman" charset="0"/>
              </a:rPr>
            </a:br>
            <a:r>
              <a:rPr lang="en-US" sz="1800" dirty="0" smtClean="0">
                <a:ea typeface="ＭＳ Ｐゴシック" charset="0"/>
                <a:cs typeface="Times New Roman" charset="0"/>
              </a:rPr>
              <a:t>Note: You may still need professional help even with </a:t>
            </a:r>
            <a:r>
              <a:rPr lang="en-US" sz="1800" dirty="0" err="1" smtClean="0">
                <a:ea typeface="ＭＳ Ｐゴシック" charset="0"/>
                <a:cs typeface="Times New Roman" charset="0"/>
              </a:rPr>
              <a:t>Yoast</a:t>
            </a:r>
            <a:r>
              <a:rPr lang="en-US" sz="1800" dirty="0" smtClean="0">
                <a:ea typeface="ＭＳ Ｐゴシック" charset="0"/>
                <a:cs typeface="Times New Roman" charset="0"/>
              </a:rPr>
              <a:t>, but it’s a great help.</a:t>
            </a:r>
          </a:p>
          <a:p>
            <a:pPr marL="914400" lvl="2" indent="0" eaLnBrk="1" hangingPunct="1">
              <a:lnSpc>
                <a:spcPct val="90000"/>
              </a:lnSpc>
              <a:buFontTx/>
              <a:buNone/>
              <a:defRPr/>
            </a:pPr>
            <a:endParaRPr lang="en-US" sz="1200" dirty="0" smtClean="0">
              <a:ea typeface="ＭＳ Ｐゴシック" charset="0"/>
              <a:cs typeface="Times New Roman" charset="0"/>
            </a:endParaRPr>
          </a:p>
          <a:p>
            <a:pPr eaLnBrk="1" hangingPunct="1">
              <a:lnSpc>
                <a:spcPct val="90000"/>
              </a:lnSpc>
              <a:defRPr/>
            </a:pPr>
            <a:endParaRPr lang="en-US" sz="2800" dirty="0" smtClean="0">
              <a:cs typeface="Times New Roman" charset="0"/>
            </a:endParaRPr>
          </a:p>
        </p:txBody>
      </p:sp>
      <p:pic>
        <p:nvPicPr>
          <p:cNvPr id="142339" name="Picture 1" descr="Screen Shot 2013-09-24 at 11.43.5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508375"/>
            <a:ext cx="2921000"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defRPr/>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pPr eaLnBrk="1" hangingPunct="1">
              <a:defRPr/>
            </a:pPr>
            <a:r>
              <a:rPr lang="en-US" smtClean="0"/>
              <a:t>Plan for Success: Ask for links</a:t>
            </a:r>
          </a:p>
        </p:txBody>
      </p:sp>
      <p:sp>
        <p:nvSpPr>
          <p:cNvPr id="192515" name="Rectangle 3"/>
          <p:cNvSpPr>
            <a:spLocks noGrp="1" noChangeArrowheads="1"/>
          </p:cNvSpPr>
          <p:nvPr>
            <p:ph type="body" idx="1"/>
          </p:nvPr>
        </p:nvSpPr>
        <p:spPr>
          <a:xfrm>
            <a:off x="609600" y="1981200"/>
            <a:ext cx="6553200" cy="3962400"/>
          </a:xfrm>
        </p:spPr>
        <p:txBody>
          <a:bodyPr/>
          <a:lstStyle/>
          <a:p>
            <a:pPr marL="0" indent="0" eaLnBrk="1" hangingPunct="1">
              <a:buFontTx/>
              <a:buNone/>
              <a:defRPr/>
            </a:pPr>
            <a:r>
              <a:rPr lang="en-US" b="1" dirty="0" smtClean="0">
                <a:solidFill>
                  <a:srgbClr val="FF0000"/>
                </a:solidFill>
                <a:cs typeface="Times New Roman" charset="0"/>
              </a:rPr>
              <a:t>Link Love</a:t>
            </a:r>
          </a:p>
          <a:p>
            <a:pPr lvl="1" eaLnBrk="1" hangingPunct="1">
              <a:defRPr/>
            </a:pPr>
            <a:r>
              <a:rPr lang="en-US" dirty="0" smtClean="0">
                <a:ea typeface="ＭＳ Ｐゴシック" charset="0"/>
                <a:cs typeface="Times New Roman" charset="0"/>
              </a:rPr>
              <a:t>Know your link popularity and how you stack up against your competition</a:t>
            </a:r>
          </a:p>
          <a:p>
            <a:pPr lvl="1" eaLnBrk="1" hangingPunct="1">
              <a:defRPr/>
            </a:pPr>
            <a:r>
              <a:rPr lang="en-US" dirty="0" smtClean="0">
                <a:ea typeface="ＭＳ Ｐゴシック" charset="0"/>
                <a:cs typeface="Times New Roman" charset="0"/>
              </a:rPr>
              <a:t>Link to other valuable content </a:t>
            </a:r>
          </a:p>
          <a:p>
            <a:pPr lvl="1" eaLnBrk="1" hangingPunct="1">
              <a:defRPr/>
            </a:pPr>
            <a:r>
              <a:rPr lang="en-US" dirty="0" smtClean="0">
                <a:ea typeface="ＭＳ Ｐゴシック" charset="0"/>
                <a:cs typeface="Times New Roman" charset="0"/>
              </a:rPr>
              <a:t>Ask other websites to link to you</a:t>
            </a:r>
          </a:p>
          <a:p>
            <a:pPr lvl="1" eaLnBrk="1" hangingPunct="1">
              <a:defRPr/>
            </a:pPr>
            <a:r>
              <a:rPr lang="en-US" dirty="0" smtClean="0">
                <a:ea typeface="ＭＳ Ｐゴシック" charset="0"/>
                <a:cs typeface="Times New Roman" charset="0"/>
              </a:rPr>
              <a:t>Make sure social sites are linking</a:t>
            </a:r>
          </a:p>
          <a:p>
            <a:pPr eaLnBrk="1" hangingPunct="1">
              <a:defRPr/>
            </a:pPr>
            <a:endParaRPr lang="en-US" dirty="0" smtClean="0">
              <a:cs typeface="Times New Roman" charset="0"/>
            </a:endParaRPr>
          </a:p>
        </p:txBody>
      </p:sp>
      <p:pic>
        <p:nvPicPr>
          <p:cNvPr id="1925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819400"/>
            <a:ext cx="2133600" cy="170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Slide Number Placeholder 2"/>
          <p:cNvSpPr>
            <a:spLocks noGrp="1"/>
          </p:cNvSpPr>
          <p:nvPr>
            <p:ph type="sldNum"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
          <p:cNvSpPr>
            <a:spLocks noChangeArrowheads="1"/>
          </p:cNvSpPr>
          <p:nvPr/>
        </p:nvSpPr>
        <p:spPr bwMode="auto">
          <a:xfrm rot="538358">
            <a:off x="7239000" y="2085975"/>
            <a:ext cx="838200" cy="5334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162818" name="Rectangle 4"/>
          <p:cNvSpPr>
            <a:spLocks noChangeArrowheads="1"/>
          </p:cNvSpPr>
          <p:nvPr/>
        </p:nvSpPr>
        <p:spPr bwMode="auto">
          <a:xfrm rot="538358">
            <a:off x="6789738" y="2543175"/>
            <a:ext cx="1600200" cy="2286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162819" name="Rectangle 5"/>
          <p:cNvSpPr>
            <a:spLocks noChangeArrowheads="1"/>
          </p:cNvSpPr>
          <p:nvPr/>
        </p:nvSpPr>
        <p:spPr bwMode="auto">
          <a:xfrm>
            <a:off x="-838200" y="0"/>
            <a:ext cx="5029200" cy="4191000"/>
          </a:xfrm>
          <a:prstGeom prst="rect">
            <a:avLst/>
          </a:prstGeom>
          <a:solidFill>
            <a:srgbClr val="000000"/>
          </a:solidFill>
          <a:ln w="9525">
            <a:solidFill>
              <a:schemeClr val="tx1"/>
            </a:solidFill>
            <a:round/>
            <a:headEnd/>
            <a:tailEnd/>
          </a:ln>
        </p:spPr>
        <p:txBody>
          <a:bodyPr/>
          <a:lstStyle/>
          <a:p>
            <a:endParaRPr lang="en-US">
              <a:solidFill>
                <a:srgbClr val="000000"/>
              </a:solidFill>
            </a:endParaRPr>
          </a:p>
        </p:txBody>
      </p:sp>
      <p:sp>
        <p:nvSpPr>
          <p:cNvPr id="162820" name="Rectangle 8"/>
          <p:cNvSpPr>
            <a:spLocks noChangeArrowheads="1"/>
          </p:cNvSpPr>
          <p:nvPr/>
        </p:nvSpPr>
        <p:spPr bwMode="auto">
          <a:xfrm>
            <a:off x="4191000" y="4191000"/>
            <a:ext cx="4191000" cy="4191000"/>
          </a:xfrm>
          <a:prstGeom prst="rect">
            <a:avLst/>
          </a:prstGeom>
          <a:solidFill>
            <a:srgbClr val="000000"/>
          </a:solidFill>
          <a:ln w="9525">
            <a:solidFill>
              <a:schemeClr val="tx1"/>
            </a:solidFill>
            <a:round/>
            <a:headEnd/>
            <a:tailEnd/>
          </a:ln>
        </p:spPr>
        <p:txBody>
          <a:bodyPr/>
          <a:lstStyle/>
          <a:p>
            <a:endParaRPr lang="en-US">
              <a:solidFill>
                <a:srgbClr val="000000"/>
              </a:solidFill>
            </a:endParaRPr>
          </a:p>
        </p:txBody>
      </p:sp>
      <p:sp>
        <p:nvSpPr>
          <p:cNvPr id="162821" name="Rectangle 9"/>
          <p:cNvSpPr>
            <a:spLocks noChangeArrowheads="1"/>
          </p:cNvSpPr>
          <p:nvPr/>
        </p:nvSpPr>
        <p:spPr bwMode="auto">
          <a:xfrm>
            <a:off x="4191000" y="0"/>
            <a:ext cx="4191000" cy="4191000"/>
          </a:xfrm>
          <a:prstGeom prst="rect">
            <a:avLst/>
          </a:prstGeom>
          <a:solidFill>
            <a:srgbClr val="FFFFFF"/>
          </a:solidFill>
          <a:ln w="9525">
            <a:solidFill>
              <a:schemeClr val="bg1"/>
            </a:solidFill>
            <a:round/>
            <a:headEnd/>
            <a:tailEnd/>
          </a:ln>
        </p:spPr>
        <p:txBody>
          <a:bodyPr/>
          <a:lstStyle/>
          <a:p>
            <a:endParaRPr lang="en-US">
              <a:solidFill>
                <a:srgbClr val="000000"/>
              </a:solidFill>
            </a:endParaRPr>
          </a:p>
        </p:txBody>
      </p:sp>
      <p:sp>
        <p:nvSpPr>
          <p:cNvPr id="162822" name="Rectangle 10"/>
          <p:cNvSpPr>
            <a:spLocks noChangeArrowheads="1"/>
          </p:cNvSpPr>
          <p:nvPr/>
        </p:nvSpPr>
        <p:spPr bwMode="auto">
          <a:xfrm>
            <a:off x="-838200" y="4191000"/>
            <a:ext cx="5029200" cy="4191000"/>
          </a:xfrm>
          <a:prstGeom prst="rect">
            <a:avLst/>
          </a:prstGeom>
          <a:solidFill>
            <a:srgbClr val="FFFFFF"/>
          </a:solidFill>
          <a:ln w="9525">
            <a:solidFill>
              <a:schemeClr val="bg1"/>
            </a:solidFill>
            <a:round/>
            <a:headEnd/>
            <a:tailEnd/>
          </a:ln>
        </p:spPr>
        <p:txBody>
          <a:bodyPr/>
          <a:lstStyle/>
          <a:p>
            <a:endParaRPr lang="en-US">
              <a:solidFill>
                <a:srgbClr val="000000"/>
              </a:solidFill>
            </a:endParaRPr>
          </a:p>
        </p:txBody>
      </p:sp>
      <p:sp>
        <p:nvSpPr>
          <p:cNvPr id="162823" name="Rectangle 11"/>
          <p:cNvSpPr>
            <a:spLocks noChangeArrowheads="1"/>
          </p:cNvSpPr>
          <p:nvPr/>
        </p:nvSpPr>
        <p:spPr bwMode="auto">
          <a:xfrm>
            <a:off x="8382000" y="0"/>
            <a:ext cx="4191000" cy="4191000"/>
          </a:xfrm>
          <a:prstGeom prst="rect">
            <a:avLst/>
          </a:prstGeom>
          <a:solidFill>
            <a:srgbClr val="000000"/>
          </a:solidFill>
          <a:ln w="9525">
            <a:solidFill>
              <a:schemeClr val="tx1"/>
            </a:solidFill>
            <a:round/>
            <a:headEnd/>
            <a:tailEnd/>
          </a:ln>
        </p:spPr>
        <p:txBody>
          <a:bodyPr/>
          <a:lstStyle/>
          <a:p>
            <a:r>
              <a:rPr lang="en-US">
                <a:solidFill>
                  <a:srgbClr val="000000"/>
                </a:solidFill>
              </a:rPr>
              <a:t>z</a:t>
            </a:r>
          </a:p>
        </p:txBody>
      </p:sp>
      <p:sp>
        <p:nvSpPr>
          <p:cNvPr id="13" name="Rectangle 12"/>
          <p:cNvSpPr/>
          <p:nvPr/>
        </p:nvSpPr>
        <p:spPr bwMode="auto">
          <a:xfrm>
            <a:off x="8382000" y="4191000"/>
            <a:ext cx="4191000" cy="4191000"/>
          </a:xfrm>
          <a:prstGeom prst="rect">
            <a:avLst/>
          </a:prstGeom>
          <a:solidFill>
            <a:schemeClr val="accent3"/>
          </a:solidFill>
          <a:ln w="9525" cap="flat" cmpd="sng" algn="ctr">
            <a:solidFill>
              <a:schemeClr val="bg1"/>
            </a:solidFill>
            <a:prstDash val="solid"/>
            <a:round/>
            <a:headEnd type="none" w="med" len="med"/>
            <a:tailEnd type="none" w="med" len="med"/>
          </a:ln>
          <a:effectLst/>
          <a:extLst/>
        </p:spPr>
        <p:txBody>
          <a:bodyPr/>
          <a:lstStyle/>
          <a:p>
            <a:pPr>
              <a:defRPr/>
            </a:pPr>
            <a:endParaRPr lang="en-US">
              <a:solidFill>
                <a:srgbClr val="000000"/>
              </a:solidFill>
            </a:endParaRPr>
          </a:p>
        </p:txBody>
      </p:sp>
      <p:sp>
        <p:nvSpPr>
          <p:cNvPr id="7" name="Rectangle 6"/>
          <p:cNvSpPr/>
          <p:nvPr/>
        </p:nvSpPr>
        <p:spPr bwMode="auto">
          <a:xfrm>
            <a:off x="8382000" y="4191000"/>
            <a:ext cx="914400" cy="914400"/>
          </a:xfrm>
          <a:prstGeom prst="rect">
            <a:avLst/>
          </a:prstGeom>
          <a:solidFill>
            <a:schemeClr val="bg2">
              <a:lumMod val="50000"/>
            </a:schemeClr>
          </a:solidFill>
          <a:ln w="9525" cap="flat" cmpd="sng" algn="ctr">
            <a:solidFill>
              <a:schemeClr val="bg2">
                <a:lumMod val="50000"/>
              </a:schemeClr>
            </a:solidFill>
            <a:prstDash val="solid"/>
            <a:round/>
            <a:headEnd type="none" w="med" len="med"/>
            <a:tailEnd type="none" w="med" len="med"/>
          </a:ln>
          <a:effectLst/>
          <a:extLst/>
        </p:spPr>
        <p:txBody>
          <a:bodyPr/>
          <a:lstStyle/>
          <a:p>
            <a:pPr>
              <a:defRPr/>
            </a:pPr>
            <a:endParaRPr lang="en-US">
              <a:solidFill>
                <a:srgbClr val="000000"/>
              </a:solidFill>
            </a:endParaRPr>
          </a:p>
        </p:txBody>
      </p:sp>
      <p:sp>
        <p:nvSpPr>
          <p:cNvPr id="15" name="Rectangle 14"/>
          <p:cNvSpPr/>
          <p:nvPr/>
        </p:nvSpPr>
        <p:spPr bwMode="auto">
          <a:xfrm>
            <a:off x="8382000" y="5105400"/>
            <a:ext cx="914400" cy="914400"/>
          </a:xfrm>
          <a:prstGeom prst="rect">
            <a:avLst/>
          </a:prstGeom>
          <a:solidFill>
            <a:schemeClr val="bg1">
              <a:lumMod val="50000"/>
            </a:schemeClr>
          </a:solidFill>
          <a:ln w="9525" cap="flat" cmpd="sng" algn="ctr">
            <a:solidFill>
              <a:schemeClr val="bg1">
                <a:lumMod val="50000"/>
              </a:schemeClr>
            </a:solidFill>
            <a:prstDash val="solid"/>
            <a:round/>
            <a:headEnd type="none" w="med" len="med"/>
            <a:tailEnd type="none" w="med" len="med"/>
          </a:ln>
          <a:effectLst/>
          <a:extLst/>
        </p:spPr>
        <p:txBody>
          <a:bodyPr/>
          <a:lstStyle/>
          <a:p>
            <a:pPr>
              <a:defRPr/>
            </a:pPr>
            <a:endParaRPr lang="en-US">
              <a:solidFill>
                <a:srgbClr val="000000"/>
              </a:solidFill>
            </a:endParaRPr>
          </a:p>
        </p:txBody>
      </p:sp>
      <p:sp>
        <p:nvSpPr>
          <p:cNvPr id="16" name="Rectangle 15"/>
          <p:cNvSpPr/>
          <p:nvPr/>
        </p:nvSpPr>
        <p:spPr bwMode="auto">
          <a:xfrm>
            <a:off x="8382000" y="6019800"/>
            <a:ext cx="914400" cy="914400"/>
          </a:xfrm>
          <a:prstGeom prst="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a:extLst/>
        </p:spPr>
        <p:txBody>
          <a:bodyPr/>
          <a:lstStyle/>
          <a:p>
            <a:pPr>
              <a:defRPr/>
            </a:pPr>
            <a:endParaRPr lang="en-US">
              <a:solidFill>
                <a:srgbClr val="000000"/>
              </a:solidFill>
            </a:endParaRPr>
          </a:p>
        </p:txBody>
      </p:sp>
      <p:sp>
        <p:nvSpPr>
          <p:cNvPr id="17" name="Rectangle 16"/>
          <p:cNvSpPr/>
          <p:nvPr/>
        </p:nvSpPr>
        <p:spPr bwMode="auto">
          <a:xfrm>
            <a:off x="8382000" y="6934200"/>
            <a:ext cx="914400" cy="914400"/>
          </a:xfrm>
          <a:prstGeom prst="rect">
            <a:avLst/>
          </a:prstGeom>
          <a:solidFill>
            <a:schemeClr val="bg1">
              <a:lumMod val="75000"/>
            </a:schemeClr>
          </a:solidFill>
          <a:ln w="9525" cap="flat" cmpd="sng" algn="ctr">
            <a:solidFill>
              <a:schemeClr val="bg1">
                <a:lumMod val="75000"/>
              </a:schemeClr>
            </a:solidFill>
            <a:prstDash val="solid"/>
            <a:round/>
            <a:headEnd type="none" w="med" len="med"/>
            <a:tailEnd type="none" w="med" len="med"/>
          </a:ln>
          <a:effectLst/>
          <a:extLst/>
        </p:spPr>
        <p:txBody>
          <a:bodyPr/>
          <a:lstStyle/>
          <a:p>
            <a:pPr>
              <a:defRPr/>
            </a:pPr>
            <a:endParaRPr lang="en-US">
              <a:solidFill>
                <a:srgbClr val="000000"/>
              </a:solidFill>
            </a:endParaRPr>
          </a:p>
        </p:txBody>
      </p:sp>
      <p:sp>
        <p:nvSpPr>
          <p:cNvPr id="3" name="Slide Number Placeholder 2"/>
          <p:cNvSpPr>
            <a:spLocks noGrp="1"/>
          </p:cNvSpPr>
          <p:nvPr>
            <p:ph type="sldNum"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p:txBody>
          <a:bodyPr/>
          <a:lstStyle/>
          <a:p>
            <a:pPr eaLnBrk="1" hangingPunct="1">
              <a:defRPr/>
            </a:pPr>
            <a:r>
              <a:rPr lang="en-US" smtClean="0"/>
              <a:t>Plan for Success:  </a:t>
            </a:r>
            <a:br>
              <a:rPr lang="en-US" smtClean="0"/>
            </a:br>
            <a:r>
              <a:rPr lang="en-US" smtClean="0"/>
              <a:t>Create and Submit Articles</a:t>
            </a:r>
          </a:p>
        </p:txBody>
      </p:sp>
      <p:sp>
        <p:nvSpPr>
          <p:cNvPr id="228355" name="Rectangle 3"/>
          <p:cNvSpPr>
            <a:spLocks noGrp="1" noChangeArrowheads="1"/>
          </p:cNvSpPr>
          <p:nvPr>
            <p:ph type="body" idx="1"/>
          </p:nvPr>
        </p:nvSpPr>
        <p:spPr>
          <a:xfrm>
            <a:off x="685800" y="1981200"/>
            <a:ext cx="7467600" cy="3962400"/>
          </a:xfrm>
        </p:spPr>
        <p:txBody>
          <a:bodyPr/>
          <a:lstStyle/>
          <a:p>
            <a:pPr marL="0" indent="0" eaLnBrk="1" hangingPunct="1">
              <a:lnSpc>
                <a:spcPct val="90000"/>
              </a:lnSpc>
              <a:buFontTx/>
              <a:buNone/>
              <a:defRPr/>
            </a:pPr>
            <a:r>
              <a:rPr lang="en-US" b="1" dirty="0" smtClean="0">
                <a:cs typeface="Times New Roman" charset="0"/>
              </a:rPr>
              <a:t>Articles</a:t>
            </a:r>
          </a:p>
          <a:p>
            <a:pPr lvl="1" eaLnBrk="1" hangingPunct="1">
              <a:lnSpc>
                <a:spcPct val="90000"/>
              </a:lnSpc>
              <a:defRPr/>
            </a:pPr>
            <a:r>
              <a:rPr lang="en-US" dirty="0" smtClean="0"/>
              <a:t>Build Content</a:t>
            </a:r>
          </a:p>
          <a:p>
            <a:pPr lvl="1" eaLnBrk="1" hangingPunct="1">
              <a:lnSpc>
                <a:spcPct val="90000"/>
              </a:lnSpc>
              <a:defRPr/>
            </a:pPr>
            <a:r>
              <a:rPr lang="en-US" dirty="0" smtClean="0"/>
              <a:t>Create Opportunities to earn links</a:t>
            </a:r>
          </a:p>
          <a:p>
            <a:pPr lvl="1" eaLnBrk="1" hangingPunct="1">
              <a:lnSpc>
                <a:spcPct val="90000"/>
              </a:lnSpc>
              <a:defRPr/>
            </a:pPr>
            <a:r>
              <a:rPr lang="en-US" dirty="0" smtClean="0"/>
              <a:t>Build Credibility</a:t>
            </a:r>
          </a:p>
          <a:p>
            <a:pPr lvl="1" eaLnBrk="1" hangingPunct="1">
              <a:lnSpc>
                <a:spcPct val="90000"/>
              </a:lnSpc>
              <a:defRPr/>
            </a:pPr>
            <a:r>
              <a:rPr lang="en-US" dirty="0" smtClean="0">
                <a:hlinkClick r:id="rId3"/>
              </a:rPr>
              <a:t>http://www.articlesbase.com/</a:t>
            </a:r>
            <a:r>
              <a:rPr lang="en-US" dirty="0" smtClean="0"/>
              <a:t> </a:t>
            </a:r>
          </a:p>
          <a:p>
            <a:pPr lvl="1" eaLnBrk="1" hangingPunct="1">
              <a:lnSpc>
                <a:spcPct val="90000"/>
              </a:lnSpc>
              <a:defRPr/>
            </a:pPr>
            <a:r>
              <a:rPr lang="en-US" dirty="0" smtClean="0"/>
              <a:t>Find others (hint search, look at email newsletter content)</a:t>
            </a:r>
            <a:endParaRPr lang="en-US" dirty="0" smtClean="0">
              <a:ea typeface="ＭＳ Ｐゴシック" charset="0"/>
              <a:cs typeface="Times New Roman" charset="0"/>
            </a:endParaRPr>
          </a:p>
          <a:p>
            <a:pPr eaLnBrk="1" hangingPunct="1">
              <a:lnSpc>
                <a:spcPct val="90000"/>
              </a:lnSpc>
              <a:defRPr/>
            </a:pPr>
            <a:endParaRPr lang="en-US" dirty="0" smtClean="0">
              <a:cs typeface="Times New Roman" charset="0"/>
            </a:endParaRPr>
          </a:p>
        </p:txBody>
      </p:sp>
      <p:sp>
        <p:nvSpPr>
          <p:cNvPr id="164867" name="Rectangle 1"/>
          <p:cNvSpPr>
            <a:spLocks noChangeArrowheads="1"/>
          </p:cNvSpPr>
          <p:nvPr/>
        </p:nvSpPr>
        <p:spPr bwMode="auto">
          <a:xfrm rot="538358">
            <a:off x="7239000" y="2085975"/>
            <a:ext cx="838200" cy="5334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164868" name="Rectangle 4"/>
          <p:cNvSpPr>
            <a:spLocks noChangeArrowheads="1"/>
          </p:cNvSpPr>
          <p:nvPr/>
        </p:nvSpPr>
        <p:spPr bwMode="auto">
          <a:xfrm rot="538358">
            <a:off x="6789738" y="2543175"/>
            <a:ext cx="1600200" cy="2286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lstStyle/>
          <a:p>
            <a:pPr eaLnBrk="1" hangingPunct="1">
              <a:defRPr/>
            </a:pPr>
            <a:r>
              <a:rPr lang="en-US" smtClean="0"/>
              <a:t>Plan for Success:</a:t>
            </a:r>
            <a:br>
              <a:rPr lang="en-US" smtClean="0"/>
            </a:br>
            <a:r>
              <a:rPr lang="en-US" smtClean="0"/>
              <a:t>Submit your site</a:t>
            </a:r>
          </a:p>
        </p:txBody>
      </p:sp>
      <p:sp>
        <p:nvSpPr>
          <p:cNvPr id="226307" name="Rectangle 3"/>
          <p:cNvSpPr>
            <a:spLocks noGrp="1" noChangeArrowheads="1"/>
          </p:cNvSpPr>
          <p:nvPr>
            <p:ph type="body" idx="1"/>
          </p:nvPr>
        </p:nvSpPr>
        <p:spPr>
          <a:xfrm>
            <a:off x="685800" y="1905000"/>
            <a:ext cx="8153400" cy="2971800"/>
          </a:xfrm>
        </p:spPr>
        <p:txBody>
          <a:bodyPr/>
          <a:lstStyle/>
          <a:p>
            <a:pPr marL="0" indent="0" eaLnBrk="1" hangingPunct="1">
              <a:lnSpc>
                <a:spcPct val="90000"/>
              </a:lnSpc>
              <a:buFontTx/>
              <a:buNone/>
              <a:defRPr/>
            </a:pPr>
            <a:r>
              <a:rPr lang="en-US" sz="2800" b="1" dirty="0" smtClean="0">
                <a:cs typeface="Times New Roman" charset="0"/>
              </a:rPr>
              <a:t>Submitting Your Site</a:t>
            </a:r>
          </a:p>
          <a:p>
            <a:pPr lvl="1" eaLnBrk="1" hangingPunct="1">
              <a:lnSpc>
                <a:spcPct val="90000"/>
              </a:lnSpc>
              <a:defRPr/>
            </a:pPr>
            <a:r>
              <a:rPr lang="en-US" sz="2400" dirty="0" smtClean="0">
                <a:hlinkClick r:id="rId3"/>
              </a:rPr>
              <a:t>http://www.google.com/submityourcontent/index.html</a:t>
            </a:r>
            <a:r>
              <a:rPr lang="en-US" sz="2400" dirty="0" smtClean="0"/>
              <a:t> </a:t>
            </a:r>
            <a:r>
              <a:rPr lang="en-US" sz="2400" dirty="0" smtClean="0">
                <a:solidFill>
                  <a:srgbClr val="FF0000"/>
                </a:solidFill>
              </a:rPr>
              <a:t>[only do this once] </a:t>
            </a:r>
            <a:r>
              <a:rPr lang="en-US" sz="2400" dirty="0" smtClean="0"/>
              <a:t>or </a:t>
            </a:r>
            <a:r>
              <a:rPr lang="en-US" sz="2400" dirty="0" smtClean="0">
                <a:hlinkClick r:id="rId4"/>
              </a:rPr>
              <a:t>http://www.google.com/webmasters/tools/</a:t>
            </a:r>
            <a:r>
              <a:rPr lang="en-US" sz="2400" dirty="0" smtClean="0"/>
              <a:t>  </a:t>
            </a:r>
            <a:r>
              <a:rPr lang="en-US" sz="2400" dirty="0" smtClean="0">
                <a:solidFill>
                  <a:schemeClr val="tx2">
                    <a:lumMod val="75000"/>
                  </a:schemeClr>
                </a:solidFill>
              </a:rPr>
              <a:t>[FREE]</a:t>
            </a:r>
            <a:endParaRPr lang="en-US" sz="2400" dirty="0" smtClean="0">
              <a:solidFill>
                <a:schemeClr val="tx2">
                  <a:lumMod val="75000"/>
                </a:schemeClr>
              </a:solidFill>
              <a:ea typeface="ＭＳ Ｐゴシック" charset="0"/>
              <a:cs typeface="Times New Roman" charset="0"/>
            </a:endParaRPr>
          </a:p>
          <a:p>
            <a:pPr lvl="1" eaLnBrk="1" hangingPunct="1">
              <a:lnSpc>
                <a:spcPct val="90000"/>
              </a:lnSpc>
              <a:defRPr/>
            </a:pPr>
            <a:r>
              <a:rPr lang="en-US" sz="2400" dirty="0" smtClean="0">
                <a:hlinkClick r:id="rId5"/>
              </a:rPr>
              <a:t>http://search.yahoo.com/info/submit.html</a:t>
            </a:r>
            <a:r>
              <a:rPr lang="en-US" sz="2400" dirty="0" smtClean="0"/>
              <a:t> </a:t>
            </a:r>
            <a:endParaRPr lang="en-US" sz="2400" dirty="0" smtClean="0">
              <a:ea typeface="ＭＳ Ｐゴシック" charset="0"/>
              <a:cs typeface="Times New Roman" charset="0"/>
            </a:endParaRPr>
          </a:p>
          <a:p>
            <a:pPr lvl="1" eaLnBrk="1" hangingPunct="1">
              <a:lnSpc>
                <a:spcPct val="90000"/>
              </a:lnSpc>
              <a:defRPr/>
            </a:pPr>
            <a:r>
              <a:rPr lang="en-US" sz="2400" dirty="0" smtClean="0">
                <a:hlinkClick r:id="rId6"/>
              </a:rPr>
              <a:t>http://www.dmoz.org/add.html</a:t>
            </a:r>
            <a:r>
              <a:rPr lang="en-US" sz="2400" dirty="0" smtClean="0"/>
              <a:t> </a:t>
            </a:r>
            <a:r>
              <a:rPr lang="en-US" sz="2400" dirty="0" smtClean="0">
                <a:solidFill>
                  <a:srgbClr val="6EB921"/>
                </a:solidFill>
              </a:rPr>
              <a:t>[FREE]</a:t>
            </a:r>
          </a:p>
          <a:p>
            <a:pPr lvl="1" eaLnBrk="1" hangingPunct="1">
              <a:lnSpc>
                <a:spcPct val="90000"/>
              </a:lnSpc>
              <a:defRPr/>
            </a:pPr>
            <a:r>
              <a:rPr lang="en-US" sz="2400" dirty="0" smtClean="0">
                <a:ea typeface="ＭＳ Ｐゴシック" charset="0"/>
                <a:cs typeface="Times New Roman" charset="0"/>
                <a:hlinkClick r:id="rId7"/>
              </a:rPr>
              <a:t>http://www.zoominfo.com</a:t>
            </a:r>
            <a:r>
              <a:rPr lang="en-US" sz="2400" dirty="0" smtClean="0">
                <a:ea typeface="ＭＳ Ｐゴシック" charset="0"/>
                <a:cs typeface="Times New Roman" charset="0"/>
              </a:rPr>
              <a:t> </a:t>
            </a:r>
            <a:r>
              <a:rPr lang="en-US" sz="2400" dirty="0" smtClean="0">
                <a:solidFill>
                  <a:srgbClr val="6EB921"/>
                </a:solidFill>
              </a:rPr>
              <a:t>[FREE]</a:t>
            </a:r>
            <a:endParaRPr lang="en-US" sz="2400" dirty="0" smtClean="0">
              <a:solidFill>
                <a:srgbClr val="6EB921"/>
              </a:solidFill>
              <a:ea typeface="ＭＳ Ｐゴシック" charset="0"/>
              <a:cs typeface="Times New Roman" charset="0"/>
            </a:endParaRPr>
          </a:p>
          <a:p>
            <a:pPr lvl="1" eaLnBrk="1" hangingPunct="1">
              <a:lnSpc>
                <a:spcPct val="90000"/>
              </a:lnSpc>
              <a:defRPr/>
            </a:pPr>
            <a:r>
              <a:rPr lang="en-US" sz="2400" dirty="0" smtClean="0">
                <a:hlinkClick r:id="rId8"/>
              </a:rPr>
              <a:t>http://www.bing.com/docs/submit.aspx</a:t>
            </a:r>
            <a:r>
              <a:rPr lang="en-US" sz="2400" dirty="0" smtClean="0"/>
              <a:t> </a:t>
            </a:r>
            <a:r>
              <a:rPr lang="en-US" sz="2400" dirty="0" smtClean="0">
                <a:solidFill>
                  <a:srgbClr val="6EB921"/>
                </a:solidFill>
              </a:rPr>
              <a:t>[FREE]</a:t>
            </a:r>
            <a:endParaRPr lang="en-US" sz="2400" dirty="0" smtClean="0">
              <a:solidFill>
                <a:srgbClr val="6EB921"/>
              </a:solidFill>
              <a:ea typeface="ＭＳ Ｐゴシック" charset="0"/>
              <a:cs typeface="Times New Roman" charset="0"/>
            </a:endParaRPr>
          </a:p>
          <a:p>
            <a:pPr lvl="1" eaLnBrk="1" hangingPunct="1">
              <a:lnSpc>
                <a:spcPct val="90000"/>
              </a:lnSpc>
              <a:defRPr/>
            </a:pPr>
            <a:endParaRPr lang="en-US" sz="2400" dirty="0" smtClean="0">
              <a:ea typeface="ＭＳ Ｐゴシック" charset="0"/>
              <a:cs typeface="Times New Roman" charset="0"/>
            </a:endParaRPr>
          </a:p>
          <a:p>
            <a:pPr marL="0" indent="0" eaLnBrk="1" hangingPunct="1">
              <a:lnSpc>
                <a:spcPct val="90000"/>
              </a:lnSpc>
              <a:buFontTx/>
              <a:buNone/>
              <a:defRPr/>
            </a:pPr>
            <a:endParaRPr lang="en-US" sz="2800" dirty="0" smtClean="0">
              <a:cs typeface="Times New Roman" charset="0"/>
            </a:endParaRPr>
          </a:p>
        </p:txBody>
      </p:sp>
      <p:sp>
        <p:nvSpPr>
          <p:cNvPr id="3" name="Slide Number Placeholder 2"/>
          <p:cNvSpPr>
            <a:spLocks noGrp="1"/>
          </p:cNvSpPr>
          <p:nvPr>
            <p:ph type="sldNum"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7" name="Picture 1" descr="Screen Shot 2014-01-22 at 8.30.5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8364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4418" name="TextBox 6"/>
          <p:cNvSpPr txBox="1">
            <a:spLocks noChangeArrowheads="1"/>
          </p:cNvSpPr>
          <p:nvPr/>
        </p:nvSpPr>
        <p:spPr bwMode="auto">
          <a:xfrm>
            <a:off x="5105400" y="304800"/>
            <a:ext cx="2438400" cy="461963"/>
          </a:xfrm>
          <a:prstGeom prst="rect">
            <a:avLst/>
          </a:prstGeom>
          <a:solidFill>
            <a:srgbClr val="AAE81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  January 2014</a:t>
            </a:r>
          </a:p>
        </p:txBody>
      </p:sp>
      <p:sp>
        <p:nvSpPr>
          <p:cNvPr id="3" name="Slide Number Placeholder 2"/>
          <p:cNvSpPr>
            <a:spLocks noGrp="1"/>
          </p:cNvSpPr>
          <p:nvPr>
            <p:ph type="sldNum" sz="quarter" idx="11"/>
          </p:nvPr>
        </p:nvSpPr>
        <p:spPr/>
        <p:txBody>
          <a:bodyPr/>
          <a:lstStyle/>
          <a:p>
            <a:pPr>
              <a:defRPr/>
            </a:pPr>
            <a:r>
              <a:rPr lang="en-US" dirty="0" smtClean="0">
                <a:solidFill>
                  <a:srgbClr val="000000"/>
                </a:solidFill>
              </a:rPr>
              <a:t>4</a:t>
            </a:r>
            <a:endParaRPr lang="en-US" dirty="0">
              <a:solidFill>
                <a:srgbClr val="000000"/>
              </a:solidFill>
            </a:endParaRPr>
          </a:p>
        </p:txBody>
      </p:sp>
    </p:spTree>
    <p:extLst>
      <p:ext uri="{BB962C8B-B14F-4D97-AF65-F5344CB8AC3E}">
        <p14:creationId xmlns:p14="http://schemas.microsoft.com/office/powerpoint/2010/main" val="3633490051"/>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Screen shot 2012-05-21 at 2.30.0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0713" y="2743200"/>
            <a:ext cx="275748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2"/>
          <p:cNvSpPr>
            <a:spLocks noGrp="1" noChangeArrowheads="1"/>
          </p:cNvSpPr>
          <p:nvPr>
            <p:ph type="title"/>
          </p:nvPr>
        </p:nvSpPr>
        <p:spPr>
          <a:xfrm>
            <a:off x="685800" y="304800"/>
            <a:ext cx="7772400" cy="1143000"/>
          </a:xfrm>
        </p:spPr>
        <p:txBody>
          <a:bodyPr/>
          <a:lstStyle/>
          <a:p>
            <a:pPr eaLnBrk="1" hangingPunct="1">
              <a:defRPr/>
            </a:pPr>
            <a:r>
              <a:rPr lang="en-US" dirty="0" smtClean="0"/>
              <a:t>Remember:</a:t>
            </a:r>
            <a:br>
              <a:rPr lang="en-US" dirty="0" smtClean="0"/>
            </a:br>
            <a:r>
              <a:rPr lang="en-US" dirty="0" smtClean="0"/>
              <a:t>Where is your content hub?</a:t>
            </a:r>
          </a:p>
        </p:txBody>
      </p:sp>
      <p:sp>
        <p:nvSpPr>
          <p:cNvPr id="3" name="Content Placeholder 2"/>
          <p:cNvSpPr>
            <a:spLocks noGrp="1"/>
          </p:cNvSpPr>
          <p:nvPr>
            <p:ph idx="1"/>
          </p:nvPr>
        </p:nvSpPr>
        <p:spPr>
          <a:xfrm>
            <a:off x="609600" y="1600200"/>
            <a:ext cx="7772400" cy="4114800"/>
          </a:xfrm>
        </p:spPr>
        <p:txBody>
          <a:bodyPr/>
          <a:lstStyle/>
          <a:p>
            <a:pPr marL="0" indent="0">
              <a:buNone/>
            </a:pPr>
            <a:r>
              <a:rPr lang="en-US" sz="2400" dirty="0" smtClean="0"/>
              <a:t>What is content marketing?</a:t>
            </a:r>
          </a:p>
          <a:p>
            <a:pPr marL="0" indent="0">
              <a:buNone/>
            </a:pPr>
            <a:r>
              <a:rPr lang="en-US" sz="2400" dirty="0" smtClean="0"/>
              <a:t>How many people have a blog?</a:t>
            </a:r>
          </a:p>
          <a:p>
            <a:pPr marL="0" indent="0">
              <a:buNone/>
            </a:pPr>
            <a:r>
              <a:rPr lang="en-US" sz="2400" dirty="0" smtClean="0"/>
              <a:t>Why should we have a blog?</a:t>
            </a:r>
            <a:endParaRPr lang="en-US" sz="2400" dirty="0"/>
          </a:p>
        </p:txBody>
      </p:sp>
      <p:sp>
        <p:nvSpPr>
          <p:cNvPr id="4" name="Slide Number Placeholder 3"/>
          <p:cNvSpPr>
            <a:spLocks noGrp="1"/>
          </p:cNvSpPr>
          <p:nvPr>
            <p:ph type="sldNum" sz="quarter" idx="11"/>
          </p:nvPr>
        </p:nvSpPr>
        <p:spPr/>
        <p:txBody>
          <a:bodyPr/>
          <a:lstStyle/>
          <a:p>
            <a:pPr>
              <a:defRPr/>
            </a:pPr>
            <a:endParaRPr lang="en-US"/>
          </a:p>
        </p:txBody>
      </p:sp>
    </p:spTree>
    <p:extLst>
      <p:ext uri="{BB962C8B-B14F-4D97-AF65-F5344CB8AC3E}">
        <p14:creationId xmlns:p14="http://schemas.microsoft.com/office/powerpoint/2010/main" val="3494574483"/>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000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414462" y="1633538"/>
            <a:ext cx="6362700" cy="4772025"/>
          </a:xfrm>
          <a:prstGeom prst="rect">
            <a:avLst/>
          </a:prstGeom>
        </p:spPr>
      </p:pic>
      <p:sp>
        <p:nvSpPr>
          <p:cNvPr id="28674" name="Rectangle 2"/>
          <p:cNvSpPr>
            <a:spLocks noGrp="1" noChangeArrowheads="1"/>
          </p:cNvSpPr>
          <p:nvPr>
            <p:ph type="title"/>
          </p:nvPr>
        </p:nvSpPr>
        <p:spPr>
          <a:xfrm>
            <a:off x="685800" y="304800"/>
            <a:ext cx="7772400" cy="1143000"/>
          </a:xfrm>
          <a:solidFill>
            <a:schemeClr val="bg1"/>
          </a:solidFill>
        </p:spPr>
        <p:txBody>
          <a:bodyPr/>
          <a:lstStyle/>
          <a:p>
            <a:pPr eaLnBrk="1" hangingPunct="1">
              <a:defRPr/>
            </a:pPr>
            <a:r>
              <a:rPr lang="en-US" dirty="0" smtClean="0"/>
              <a:t>Remember:</a:t>
            </a:r>
            <a:br>
              <a:rPr lang="en-US" dirty="0" smtClean="0"/>
            </a:br>
            <a:r>
              <a:rPr lang="en-US" dirty="0" smtClean="0"/>
              <a:t>Where is your content hub?</a:t>
            </a:r>
          </a:p>
        </p:txBody>
      </p:sp>
    </p:spTree>
    <p:extLst>
      <p:ext uri="{BB962C8B-B14F-4D97-AF65-F5344CB8AC3E}">
        <p14:creationId xmlns:p14="http://schemas.microsoft.com/office/powerpoint/2010/main" val="4958930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n-US" dirty="0" smtClean="0"/>
              <a:t>Blogging</a:t>
            </a:r>
          </a:p>
        </p:txBody>
      </p:sp>
      <p:sp>
        <p:nvSpPr>
          <p:cNvPr id="3" name="Rectangle 3"/>
          <p:cNvSpPr txBox="1">
            <a:spLocks noChangeArrowheads="1"/>
          </p:cNvSpPr>
          <p:nvPr/>
        </p:nvSpPr>
        <p:spPr bwMode="auto">
          <a:xfrm>
            <a:off x="685800" y="1981200"/>
            <a:ext cx="716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514350" indent="-514350" eaLnBrk="1" hangingPunct="1">
              <a:buFont typeface="+mj-lt"/>
              <a:buAutoNum type="alphaLcPeriod"/>
              <a:defRPr/>
            </a:pPr>
            <a:r>
              <a:rPr lang="en-US" sz="2400" dirty="0" smtClean="0">
                <a:latin typeface="Century Gothic"/>
                <a:cs typeface="Century Gothic"/>
              </a:rPr>
              <a:t>Long tail and short tail</a:t>
            </a:r>
          </a:p>
          <a:p>
            <a:pPr marL="514350" indent="-514350" eaLnBrk="1" hangingPunct="1">
              <a:buFont typeface="+mj-lt"/>
              <a:buAutoNum type="alphaLcPeriod"/>
              <a:defRPr/>
            </a:pPr>
            <a:r>
              <a:rPr lang="en-US" sz="2400" dirty="0" smtClean="0">
                <a:latin typeface="Century Gothic"/>
                <a:cs typeface="Century Gothic"/>
              </a:rPr>
              <a:t>Content marketing</a:t>
            </a:r>
          </a:p>
          <a:p>
            <a:pPr marL="514350" indent="-514350" eaLnBrk="1" hangingPunct="1">
              <a:buFont typeface="+mj-lt"/>
              <a:buAutoNum type="alphaLcPeriod"/>
              <a:defRPr/>
            </a:pPr>
            <a:r>
              <a:rPr lang="en-US" sz="2400" dirty="0" smtClean="0">
                <a:latin typeface="Century Gothic"/>
                <a:cs typeface="Century Gothic"/>
              </a:rPr>
              <a:t>Guest posting</a:t>
            </a:r>
          </a:p>
          <a:p>
            <a:pPr marL="514350" indent="-514350" eaLnBrk="1" hangingPunct="1">
              <a:buFont typeface="+mj-lt"/>
              <a:buAutoNum type="alphaLcPeriod"/>
              <a:defRPr/>
            </a:pPr>
            <a:r>
              <a:rPr lang="en-US" sz="2400" dirty="0" smtClean="0">
                <a:latin typeface="Century Gothic"/>
                <a:cs typeface="Century Gothic"/>
              </a:rPr>
              <a:t>Commenting</a:t>
            </a: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The </a:t>
            </a:r>
            <a:r>
              <a:rPr lang="en-US" dirty="0" err="1" smtClean="0"/>
              <a:t>WordPress</a:t>
            </a:r>
            <a:r>
              <a:rPr lang="en-US" dirty="0" smtClean="0"/>
              <a:t> SEO Plugin</a:t>
            </a:r>
            <a:endParaRPr lang="en-US" dirty="0"/>
          </a:p>
        </p:txBody>
      </p:sp>
      <p:pic>
        <p:nvPicPr>
          <p:cNvPr id="4" name="Picture 3" descr="Screen Shot 2015-03-09 at 12.24.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7000"/>
            <a:ext cx="9144000" cy="4050707"/>
          </a:xfrm>
          <a:prstGeom prst="rect">
            <a:avLst/>
          </a:prstGeom>
          <a:ln>
            <a:solidFill>
              <a:srgbClr val="4F81BD"/>
            </a:solidFill>
          </a:ln>
        </p:spPr>
      </p:pic>
    </p:spTree>
    <p:extLst>
      <p:ext uri="{BB962C8B-B14F-4D97-AF65-F5344CB8AC3E}">
        <p14:creationId xmlns:p14="http://schemas.microsoft.com/office/powerpoint/2010/main" val="138577002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defRPr/>
            </a:pPr>
            <a:r>
              <a:rPr lang="en-US" dirty="0" smtClean="0"/>
              <a:t>Homework Reading</a:t>
            </a:r>
          </a:p>
        </p:txBody>
      </p:sp>
      <p:sp>
        <p:nvSpPr>
          <p:cNvPr id="28675" name="Rectangle 3"/>
          <p:cNvSpPr>
            <a:spLocks noGrp="1" noChangeArrowheads="1"/>
          </p:cNvSpPr>
          <p:nvPr>
            <p:ph type="body" idx="1"/>
          </p:nvPr>
        </p:nvSpPr>
        <p:spPr>
          <a:xfrm>
            <a:off x="914400" y="1447800"/>
            <a:ext cx="7162800" cy="4114800"/>
          </a:xfrm>
        </p:spPr>
        <p:txBody>
          <a:bodyPr/>
          <a:lstStyle/>
          <a:p>
            <a:pPr marL="457200" indent="-457200" eaLnBrk="1" hangingPunct="1">
              <a:buFont typeface="+mj-lt"/>
              <a:buAutoNum type="arabicPeriod"/>
              <a:defRPr/>
            </a:pPr>
            <a:r>
              <a:rPr lang="en-US" sz="1600" dirty="0">
                <a:hlinkClick r:id="rId3"/>
              </a:rPr>
              <a:t>https://moz.com/blog/creating-right-marketing-mix-whiteboard-friday</a:t>
            </a:r>
            <a:r>
              <a:rPr lang="en-US" sz="1600" dirty="0"/>
              <a:t> </a:t>
            </a:r>
          </a:p>
          <a:p>
            <a:pPr marL="457200" indent="-457200" eaLnBrk="1" hangingPunct="1">
              <a:buFont typeface="+mj-lt"/>
              <a:buAutoNum type="arabicPeriod"/>
              <a:defRPr/>
            </a:pPr>
            <a:r>
              <a:rPr lang="en-US" sz="1600" u="sng" dirty="0" smtClean="0">
                <a:hlinkClick r:id="rId4"/>
              </a:rPr>
              <a:t>http</a:t>
            </a:r>
            <a:r>
              <a:rPr lang="en-US" sz="1600" u="sng" dirty="0">
                <a:hlinkClick r:id="rId4"/>
              </a:rPr>
              <a:t>://www.thesaleslion.com/forgetting-labels-crazy-journey-pool-guy-web-app-developer/</a:t>
            </a:r>
            <a:r>
              <a:rPr lang="en-US" sz="1600" dirty="0"/>
              <a:t> </a:t>
            </a:r>
            <a:endParaRPr lang="en-US" sz="1600" dirty="0" smtClean="0"/>
          </a:p>
          <a:p>
            <a:pPr marL="457200" indent="-457200" eaLnBrk="1" hangingPunct="1">
              <a:buFont typeface="+mj-lt"/>
              <a:buAutoNum type="arabicPeriod"/>
              <a:defRPr/>
            </a:pPr>
            <a:r>
              <a:rPr lang="en-US" sz="1600" dirty="0" smtClean="0">
                <a:hlinkClick r:id="rId5"/>
              </a:rPr>
              <a:t>http</a:t>
            </a:r>
            <a:r>
              <a:rPr lang="en-US" sz="1600" dirty="0">
                <a:hlinkClick r:id="rId5"/>
              </a:rPr>
              <a:t>://contentmarketinginstitute.com/2014/02/optimize-social-media-content-combat-content-shock</a:t>
            </a:r>
            <a:r>
              <a:rPr lang="en-US" sz="1600" dirty="0" smtClean="0">
                <a:hlinkClick r:id="rId5"/>
              </a:rPr>
              <a:t>/</a:t>
            </a:r>
            <a:r>
              <a:rPr lang="en-US" sz="1600" dirty="0" smtClean="0"/>
              <a:t>  </a:t>
            </a:r>
          </a:p>
          <a:p>
            <a:pPr marL="457200" indent="-457200" eaLnBrk="1" hangingPunct="1">
              <a:buFont typeface="+mj-lt"/>
              <a:buAutoNum type="arabicPeriod"/>
              <a:defRPr/>
            </a:pPr>
            <a:r>
              <a:rPr lang="en-US" sz="1600" dirty="0" smtClean="0">
                <a:hlinkClick r:id="rId6"/>
              </a:rPr>
              <a:t>http</a:t>
            </a:r>
            <a:r>
              <a:rPr lang="en-US" sz="1600" dirty="0">
                <a:hlinkClick r:id="rId6"/>
              </a:rPr>
              <a:t>://susby.com/marketing/search-engine-marketing-checklist</a:t>
            </a:r>
            <a:r>
              <a:rPr lang="en-US" sz="1600" dirty="0" smtClean="0">
                <a:hlinkClick r:id="rId6"/>
              </a:rPr>
              <a:t>/</a:t>
            </a:r>
            <a:r>
              <a:rPr lang="en-US" sz="1600" dirty="0" smtClean="0"/>
              <a:t> </a:t>
            </a: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76200"/>
            <a:ext cx="7772400" cy="1143000"/>
          </a:xfrm>
        </p:spPr>
        <p:txBody>
          <a:bodyPr/>
          <a:lstStyle/>
          <a:p>
            <a:pPr eaLnBrk="1" hangingPunct="1">
              <a:defRPr/>
            </a:pPr>
            <a:r>
              <a:rPr lang="en-US" dirty="0" smtClean="0"/>
              <a:t>Homework</a:t>
            </a:r>
          </a:p>
        </p:txBody>
      </p:sp>
      <p:sp>
        <p:nvSpPr>
          <p:cNvPr id="23554" name="TextBox 4"/>
          <p:cNvSpPr txBox="1">
            <a:spLocks noChangeArrowheads="1"/>
          </p:cNvSpPr>
          <p:nvPr/>
        </p:nvSpPr>
        <p:spPr bwMode="auto">
          <a:xfrm>
            <a:off x="381000" y="1066800"/>
            <a:ext cx="84582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defRPr/>
            </a:pPr>
            <a:r>
              <a:rPr lang="en-US" sz="2000" b="1" dirty="0" smtClean="0">
                <a:latin typeface="Century Gothic"/>
                <a:cs typeface="Century Gothic"/>
              </a:rPr>
              <a:t>Class 1: Homework</a:t>
            </a:r>
          </a:p>
          <a:p>
            <a:pPr marL="342900" indent="-342900">
              <a:buFontTx/>
              <a:buAutoNum type="arabicPeriod"/>
              <a:defRPr/>
            </a:pPr>
            <a:r>
              <a:rPr lang="en-US" sz="2000" dirty="0" smtClean="0">
                <a:latin typeface="Century Gothic"/>
                <a:cs typeface="Century Gothic"/>
              </a:rPr>
              <a:t>Watch The Power of Three: Content Marketing + SEO + Social Media by Krista </a:t>
            </a:r>
            <a:r>
              <a:rPr lang="en-US" sz="2000" dirty="0" err="1" smtClean="0">
                <a:latin typeface="Century Gothic"/>
                <a:cs typeface="Century Gothic"/>
              </a:rPr>
              <a:t>LaRiverie</a:t>
            </a:r>
            <a:r>
              <a:rPr lang="en-US" sz="2000" dirty="0" smtClean="0">
                <a:latin typeface="Century Gothic"/>
                <a:cs typeface="Century Gothic"/>
              </a:rPr>
              <a:t> on YouTube: </a:t>
            </a:r>
            <a:r>
              <a:rPr lang="en-US" sz="2000" dirty="0">
                <a:latin typeface="Century Gothic" charset="0"/>
                <a:cs typeface="Century Gothic" charset="0"/>
                <a:hlinkClick r:id="rId3"/>
              </a:rPr>
              <a:t>http://www.youtube.com/watch?v=1v7PVF4g7Nk</a:t>
            </a:r>
            <a:r>
              <a:rPr lang="en-US" sz="2000" dirty="0">
                <a:latin typeface="Century Gothic" charset="0"/>
                <a:cs typeface="Century Gothic" charset="0"/>
              </a:rPr>
              <a:t> </a:t>
            </a:r>
            <a:endParaRPr lang="en-US" sz="2000" dirty="0" smtClean="0">
              <a:latin typeface="Century Gothic" charset="0"/>
              <a:cs typeface="Century Gothic" charset="0"/>
            </a:endParaRPr>
          </a:p>
          <a:p>
            <a:pPr marL="342900" indent="-342900">
              <a:buFontTx/>
              <a:buAutoNum type="arabicPeriod"/>
              <a:defRPr/>
            </a:pPr>
            <a:r>
              <a:rPr lang="en-US" sz="2000" dirty="0">
                <a:latin typeface="Century Gothic"/>
                <a:cs typeface="Century Gothic"/>
              </a:rPr>
              <a:t>What is “</a:t>
            </a:r>
            <a:r>
              <a:rPr lang="en-US" dirty="0">
                <a:latin typeface="Century Gothic"/>
                <a:cs typeface="Century Gothic"/>
              </a:rPr>
              <a:t>the </a:t>
            </a:r>
            <a:r>
              <a:rPr lang="en-US" sz="2000" dirty="0">
                <a:latin typeface="Century Gothic"/>
                <a:cs typeface="Century Gothic"/>
              </a:rPr>
              <a:t>keyword</a:t>
            </a:r>
            <a:r>
              <a:rPr lang="en-US" dirty="0">
                <a:latin typeface="Century Gothic"/>
                <a:cs typeface="Century Gothic"/>
              </a:rPr>
              <a:t> </a:t>
            </a:r>
            <a:r>
              <a:rPr lang="en-US" sz="2000" dirty="0">
                <a:latin typeface="Century Gothic"/>
                <a:cs typeface="Century Gothic"/>
              </a:rPr>
              <a:t>gap”? </a:t>
            </a:r>
            <a:endParaRPr lang="en-US" sz="2000" dirty="0" smtClean="0">
              <a:latin typeface="Century Gothic" charset="0"/>
              <a:cs typeface="Century Gothic" charset="0"/>
            </a:endParaRPr>
          </a:p>
          <a:p>
            <a:pPr marL="342900" indent="-342900">
              <a:buFontTx/>
              <a:buAutoNum type="arabicPeriod"/>
              <a:defRPr/>
            </a:pPr>
            <a:r>
              <a:rPr lang="en-US" sz="2000" dirty="0" smtClean="0">
                <a:latin typeface="Century Gothic" charset="0"/>
                <a:cs typeface="Century Gothic" charset="0"/>
              </a:rPr>
              <a:t>Watch </a:t>
            </a:r>
            <a:r>
              <a:rPr lang="en-US" sz="2000" dirty="0">
                <a:latin typeface="Century Gothic" charset="0"/>
                <a:cs typeface="Century Gothic" charset="0"/>
                <a:hlinkClick r:id="rId4"/>
              </a:rPr>
              <a:t>https://www.youtube.com/watch?v=</a:t>
            </a:r>
            <a:r>
              <a:rPr lang="en-US" sz="2000" dirty="0" smtClean="0">
                <a:latin typeface="Century Gothic" charset="0"/>
                <a:cs typeface="Century Gothic" charset="0"/>
                <a:hlinkClick r:id="rId4"/>
              </a:rPr>
              <a:t>g8UwJcWimW8</a:t>
            </a:r>
            <a:endParaRPr lang="en-US" sz="2000" dirty="0" smtClean="0">
              <a:latin typeface="Century Gothic" charset="0"/>
              <a:cs typeface="Century Gothic" charset="0"/>
            </a:endParaRPr>
          </a:p>
          <a:p>
            <a:pPr marL="342900" indent="-342900">
              <a:buFontTx/>
              <a:buAutoNum type="arabicPeriod"/>
              <a:defRPr/>
            </a:pPr>
            <a:r>
              <a:rPr lang="en-US" sz="2000" dirty="0">
                <a:latin typeface="Century Gothic" charset="0"/>
                <a:cs typeface="Century Gothic" charset="0"/>
              </a:rPr>
              <a:t>Watch </a:t>
            </a:r>
            <a:r>
              <a:rPr lang="en-US" sz="2000" dirty="0">
                <a:latin typeface="Century Gothic" charset="0"/>
                <a:cs typeface="Century Gothic" charset="0"/>
                <a:hlinkClick r:id="rId5"/>
              </a:rPr>
              <a:t>https://youtu.be/x33m6CS-</a:t>
            </a:r>
            <a:r>
              <a:rPr lang="en-US" sz="2000" dirty="0" smtClean="0">
                <a:latin typeface="Century Gothic" charset="0"/>
                <a:cs typeface="Century Gothic" charset="0"/>
                <a:hlinkClick r:id="rId5"/>
              </a:rPr>
              <a:t>cic</a:t>
            </a:r>
            <a:r>
              <a:rPr lang="en-US" sz="2000" dirty="0" smtClean="0">
                <a:latin typeface="Century Gothic" charset="0"/>
                <a:cs typeface="Century Gothic" charset="0"/>
              </a:rPr>
              <a:t> </a:t>
            </a:r>
            <a:endParaRPr lang="en-US" sz="2000" dirty="0">
              <a:latin typeface="Century Gothic" charset="0"/>
              <a:cs typeface="Century Gothic" charset="0"/>
            </a:endParaRPr>
          </a:p>
          <a:p>
            <a:pPr marL="342900" indent="-342900">
              <a:buFontTx/>
              <a:buAutoNum type="arabicPeriod"/>
              <a:defRPr/>
            </a:pPr>
            <a:r>
              <a:rPr lang="en-US" sz="2000" dirty="0" smtClean="0">
                <a:latin typeface="Century Gothic" charset="0"/>
                <a:cs typeface="Century Gothic" charset="0"/>
              </a:rPr>
              <a:t>Read articles on previous slide.</a:t>
            </a:r>
          </a:p>
          <a:p>
            <a:pPr marL="342900" indent="-342900">
              <a:buFontTx/>
              <a:buAutoNum type="arabicPeriod"/>
              <a:defRPr/>
            </a:pPr>
            <a:r>
              <a:rPr lang="en-US" sz="2000" dirty="0" smtClean="0">
                <a:latin typeface="Century Gothic"/>
                <a:cs typeface="Century Gothic"/>
              </a:rPr>
              <a:t>Write a </a:t>
            </a:r>
            <a:r>
              <a:rPr lang="en-US" sz="2000" dirty="0" err="1" smtClean="0">
                <a:latin typeface="Century Gothic"/>
                <a:cs typeface="Century Gothic"/>
              </a:rPr>
              <a:t>blogpost</a:t>
            </a:r>
            <a:r>
              <a:rPr lang="en-US" sz="2000" dirty="0" smtClean="0">
                <a:latin typeface="Century Gothic"/>
                <a:cs typeface="Century Gothic"/>
              </a:rPr>
              <a:t> on something related to digital marketing on </a:t>
            </a:r>
            <a:r>
              <a:rPr lang="en-US" sz="2000" dirty="0" smtClean="0">
                <a:latin typeface="Century Gothic"/>
                <a:cs typeface="Century Gothic"/>
                <a:hlinkClick r:id="rId6"/>
              </a:rPr>
              <a:t>http://dgtl.us</a:t>
            </a:r>
            <a:r>
              <a:rPr lang="en-US" sz="2000" dirty="0" smtClean="0">
                <a:latin typeface="Century Gothic"/>
                <a:cs typeface="Century Gothic"/>
              </a:rPr>
              <a:t> Remember to use relevant keywords.</a:t>
            </a:r>
            <a:endParaRPr lang="en-US" sz="2000" dirty="0">
              <a:latin typeface="Century Gothic"/>
              <a:cs typeface="Century Gothic"/>
            </a:endParaRPr>
          </a:p>
          <a:p>
            <a:pPr marL="342900" indent="-342900">
              <a:buFontTx/>
              <a:buAutoNum type="arabicPeriod"/>
              <a:defRPr/>
            </a:pPr>
            <a:endParaRPr lang="en-US" sz="1800" dirty="0">
              <a:latin typeface="Century Gothic" charset="0"/>
              <a:cs typeface="Century Gothic" charset="0"/>
            </a:endParaRPr>
          </a:p>
          <a:p>
            <a:pPr marL="342900" indent="-342900">
              <a:buFontTx/>
              <a:buAutoNum type="arabicPeriod"/>
              <a:defRPr/>
            </a:pPr>
            <a:endParaRPr lang="en-US" sz="1800" dirty="0" smtClean="0">
              <a:latin typeface="Century Gothic" charset="0"/>
              <a:cs typeface="Century Gothic" charset="0"/>
            </a:endParaRPr>
          </a:p>
          <a:p>
            <a:pPr marL="342900" indent="-342900">
              <a:buFontTx/>
              <a:buAutoNum type="arabicPeriod"/>
              <a:defRPr/>
            </a:pPr>
            <a:endParaRPr lang="en-US" sz="1800" dirty="0">
              <a:latin typeface="Century Gothic" charset="0"/>
              <a:cs typeface="Century Gothic" charset="0"/>
            </a:endParaRPr>
          </a:p>
          <a:p>
            <a:pPr marL="0" indent="0">
              <a:defRPr/>
            </a:pPr>
            <a:endParaRPr lang="en-US" sz="1800" b="1" dirty="0" smtClean="0">
              <a:latin typeface="Century Gothic"/>
              <a:cs typeface="Century Gothic"/>
            </a:endParaRP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76200"/>
            <a:ext cx="7772400" cy="1143000"/>
          </a:xfrm>
        </p:spPr>
        <p:txBody>
          <a:bodyPr/>
          <a:lstStyle/>
          <a:p>
            <a:pPr eaLnBrk="1" hangingPunct="1">
              <a:defRPr/>
            </a:pPr>
            <a:r>
              <a:rPr lang="en-US" dirty="0" smtClean="0"/>
              <a:t>Homework</a:t>
            </a:r>
          </a:p>
        </p:txBody>
      </p:sp>
      <p:sp>
        <p:nvSpPr>
          <p:cNvPr id="158722" name="Rectangle 1"/>
          <p:cNvSpPr>
            <a:spLocks noChangeArrowheads="1"/>
          </p:cNvSpPr>
          <p:nvPr/>
        </p:nvSpPr>
        <p:spPr bwMode="auto">
          <a:xfrm>
            <a:off x="609600" y="1066800"/>
            <a:ext cx="81534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b="1" dirty="0">
                <a:latin typeface="Century Gothic" charset="0"/>
                <a:cs typeface="Century Gothic" charset="0"/>
              </a:rPr>
              <a:t>Class 2: Homework</a:t>
            </a:r>
          </a:p>
          <a:p>
            <a:pPr>
              <a:buFontTx/>
              <a:buAutoNum type="arabicPeriod"/>
            </a:pPr>
            <a:r>
              <a:rPr lang="en-US" sz="1800" dirty="0">
                <a:latin typeface="Century Gothic" charset="0"/>
                <a:cs typeface="Century Gothic" charset="0"/>
              </a:rPr>
              <a:t> Share your post and/or other posts from </a:t>
            </a:r>
            <a:r>
              <a:rPr lang="en-US" sz="1800" dirty="0">
                <a:latin typeface="Century Gothic" charset="0"/>
                <a:cs typeface="Century Gothic" charset="0"/>
                <a:hlinkClick r:id="rId3"/>
              </a:rPr>
              <a:t>http://dgtl.us</a:t>
            </a:r>
            <a:r>
              <a:rPr lang="en-US" sz="1800" dirty="0">
                <a:latin typeface="Century Gothic" charset="0"/>
                <a:cs typeface="Century Gothic" charset="0"/>
              </a:rPr>
              <a:t> on social media and comment on any posts that interest you.</a:t>
            </a:r>
          </a:p>
          <a:p>
            <a:pPr>
              <a:buFontTx/>
              <a:buAutoNum type="arabicPeriod"/>
            </a:pPr>
            <a:r>
              <a:rPr lang="en-US" sz="1800" dirty="0">
                <a:latin typeface="Century Gothic" charset="0"/>
                <a:cs typeface="Century Gothic" charset="0"/>
              </a:rPr>
              <a:t> Watch all videos about </a:t>
            </a:r>
            <a:r>
              <a:rPr lang="en-US" sz="1800" dirty="0" err="1">
                <a:latin typeface="Century Gothic" charset="0"/>
                <a:cs typeface="Century Gothic" charset="0"/>
              </a:rPr>
              <a:t>AdWords</a:t>
            </a:r>
            <a:r>
              <a:rPr lang="en-US" sz="1800" dirty="0">
                <a:latin typeface="Century Gothic" charset="0"/>
                <a:cs typeface="Century Gothic" charset="0"/>
              </a:rPr>
              <a:t> here:</a:t>
            </a:r>
            <a:br>
              <a:rPr lang="en-US" sz="1800" dirty="0">
                <a:latin typeface="Century Gothic" charset="0"/>
                <a:cs typeface="Century Gothic" charset="0"/>
              </a:rPr>
            </a:br>
            <a:r>
              <a:rPr lang="en-US" sz="1800" u="sng" dirty="0">
                <a:latin typeface="Century Gothic" charset="0"/>
                <a:cs typeface="Century Gothic" charset="0"/>
                <a:hlinkClick r:id="rId4"/>
              </a:rPr>
              <a:t>https://support.google.com/adwords/answer/4362159?hl=en&amp;ref_topic=3381144</a:t>
            </a:r>
            <a:r>
              <a:rPr lang="en-US" sz="1800" dirty="0">
                <a:latin typeface="Century Gothic" charset="0"/>
                <a:cs typeface="Century Gothic" charset="0"/>
              </a:rPr>
              <a:t> </a:t>
            </a:r>
          </a:p>
          <a:p>
            <a:pPr>
              <a:buFontTx/>
              <a:buAutoNum type="arabicPeriod"/>
            </a:pPr>
            <a:r>
              <a:rPr lang="en-US" sz="1800" dirty="0">
                <a:latin typeface="Century Gothic" charset="0"/>
                <a:cs typeface="Century Gothic" charset="0"/>
              </a:rPr>
              <a:t> Answer the following questions:</a:t>
            </a:r>
          </a:p>
          <a:p>
            <a:pPr marL="800100" lvl="1" indent="-342900">
              <a:buFont typeface="BlairMdITC TT-Medium" charset="0"/>
              <a:buAutoNum type="alphaLcPeriod"/>
            </a:pPr>
            <a:r>
              <a:rPr lang="en-US" sz="1800" dirty="0">
                <a:latin typeface="Century Gothic" charset="0"/>
                <a:cs typeface="Century Gothic" charset="0"/>
              </a:rPr>
              <a:t>What is the best keyword for your site? How did you determine this?</a:t>
            </a:r>
          </a:p>
          <a:p>
            <a:pPr marL="800100" lvl="1" indent="-342900">
              <a:buFont typeface="BlairMdITC TT-Medium" charset="0"/>
              <a:buAutoNum type="alphaLcPeriod"/>
            </a:pPr>
            <a:r>
              <a:rPr lang="en-US" sz="1800" dirty="0">
                <a:latin typeface="Century Gothic" charset="0"/>
                <a:cs typeface="Century Gothic" charset="0"/>
              </a:rPr>
              <a:t>Provide 5 other keywords you think would be good to optimize for </a:t>
            </a:r>
          </a:p>
          <a:p>
            <a:pPr marL="800100" lvl="1" indent="-342900">
              <a:buFont typeface="BlairMdITC TT-Medium" charset="0"/>
              <a:buAutoNum type="alphaLcPeriod"/>
            </a:pPr>
            <a:r>
              <a:rPr lang="en-US" sz="1800" dirty="0">
                <a:latin typeface="Century Gothic" charset="0"/>
                <a:cs typeface="Century Gothic" charset="0"/>
              </a:rPr>
              <a:t>Describe how you would optimize your site to improve </a:t>
            </a:r>
            <a:r>
              <a:rPr lang="en-US" sz="1800" dirty="0" smtClean="0">
                <a:latin typeface="Century Gothic" charset="0"/>
                <a:cs typeface="Century Gothic" charset="0"/>
              </a:rPr>
              <a:t>rankings</a:t>
            </a:r>
          </a:p>
          <a:p>
            <a:pPr marL="800100" lvl="1" indent="-342900">
              <a:buFont typeface="BlairMdITC TT-Medium" charset="0"/>
              <a:buAutoNum type="alphaLcPeriod"/>
            </a:pPr>
            <a:r>
              <a:rPr lang="en-US" sz="1800" dirty="0" smtClean="0">
                <a:latin typeface="Century Gothic" charset="0"/>
                <a:cs typeface="Century Gothic" charset="0"/>
              </a:rPr>
              <a:t>Create </a:t>
            </a:r>
            <a:r>
              <a:rPr lang="en-US" sz="1800" dirty="0">
                <a:latin typeface="Century Gothic" charset="0"/>
                <a:cs typeface="Century Gothic" charset="0"/>
              </a:rPr>
              <a:t>a Google </a:t>
            </a:r>
            <a:r>
              <a:rPr lang="en-US" sz="1800" dirty="0" err="1">
                <a:latin typeface="Century Gothic" charset="0"/>
                <a:cs typeface="Century Gothic" charset="0"/>
              </a:rPr>
              <a:t>AdWords</a:t>
            </a:r>
            <a:r>
              <a:rPr lang="en-US" sz="1800" dirty="0">
                <a:latin typeface="Century Gothic" charset="0"/>
                <a:cs typeface="Century Gothic" charset="0"/>
              </a:rPr>
              <a:t> ad for your business</a:t>
            </a:r>
          </a:p>
          <a:p>
            <a:pPr>
              <a:buFontTx/>
              <a:buAutoNum type="arabicPeriod"/>
            </a:pPr>
            <a:r>
              <a:rPr lang="en-US" sz="1800" dirty="0">
                <a:latin typeface="Century Gothic" charset="0"/>
                <a:cs typeface="Century Gothic" charset="0"/>
              </a:rPr>
              <a:t> For in class discussion: Think about search engines on sites that are not Google, Bing, Yahoo or </a:t>
            </a:r>
            <a:r>
              <a:rPr lang="en-US" sz="1800" dirty="0" err="1">
                <a:latin typeface="Century Gothic" charset="0"/>
                <a:cs typeface="Century Gothic" charset="0"/>
              </a:rPr>
              <a:t>Ask.com</a:t>
            </a:r>
            <a:r>
              <a:rPr lang="en-US" sz="1800" dirty="0">
                <a:latin typeface="Century Gothic" charset="0"/>
                <a:cs typeface="Century Gothic" charset="0"/>
              </a:rPr>
              <a:t>.  What is the value of search?</a:t>
            </a: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4" descr="shutterstock_1873289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563" y="0"/>
            <a:ext cx="10533063"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8663" y="2971800"/>
            <a:ext cx="8229600" cy="1143000"/>
          </a:xfrm>
        </p:spPr>
        <p:txBody>
          <a:bodyPr/>
          <a:lstStyle/>
          <a:p>
            <a:pPr>
              <a:defRPr/>
            </a:pPr>
            <a:r>
              <a:rPr lang="en-US" dirty="0" smtClean="0">
                <a:solidFill>
                  <a:schemeClr val="bg1"/>
                </a:solidFill>
              </a:rPr>
              <a:t>Class 2</a:t>
            </a:r>
            <a:endParaRPr lang="en-US" dirty="0">
              <a:solidFill>
                <a:schemeClr val="bg1"/>
              </a:solidFill>
            </a:endParaRPr>
          </a:p>
        </p:txBody>
      </p:sp>
      <p:sp>
        <p:nvSpPr>
          <p:cNvPr id="4" name="Slide Number Placeholder 3"/>
          <p:cNvSpPr>
            <a:spLocks noGrp="1"/>
          </p:cNvSpPr>
          <p:nvPr>
            <p:ph type="sldNum" sz="quarter" idx="11"/>
          </p:nvPr>
        </p:nvSpPr>
        <p:spPr/>
        <p:txBody>
          <a:bodyPr/>
          <a:lstStyle/>
          <a:p>
            <a:pPr>
              <a:defRPr/>
            </a:pPr>
            <a:endParaRPr lang="en-US"/>
          </a:p>
        </p:txBody>
      </p:sp>
    </p:spTree>
    <p:extLst>
      <p:ext uri="{BB962C8B-B14F-4D97-AF65-F5344CB8AC3E}">
        <p14:creationId xmlns:p14="http://schemas.microsoft.com/office/powerpoint/2010/main" val="98684393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n-US" dirty="0" smtClean="0"/>
              <a:t>Class 2 Agenda</a:t>
            </a:r>
          </a:p>
        </p:txBody>
      </p:sp>
      <p:sp>
        <p:nvSpPr>
          <p:cNvPr id="41986" name="TextBox 4"/>
          <p:cNvSpPr txBox="1">
            <a:spLocks noChangeArrowheads="1"/>
          </p:cNvSpPr>
          <p:nvPr/>
        </p:nvSpPr>
        <p:spPr bwMode="auto">
          <a:xfrm>
            <a:off x="1295400" y="1776948"/>
            <a:ext cx="6934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latin typeface="Century Gothic" charset="0"/>
                <a:cs typeface="Century Gothic" charset="0"/>
              </a:rPr>
              <a:t>Recap of Class</a:t>
            </a:r>
          </a:p>
          <a:p>
            <a:r>
              <a:rPr lang="en-US" dirty="0" smtClean="0">
                <a:latin typeface="Century Gothic" charset="0"/>
                <a:cs typeface="Century Gothic" charset="0"/>
              </a:rPr>
              <a:t>Analytics</a:t>
            </a:r>
          </a:p>
          <a:p>
            <a:r>
              <a:rPr lang="en-US" dirty="0" smtClean="0">
                <a:latin typeface="Century Gothic" charset="0"/>
                <a:cs typeface="Century Gothic" charset="0"/>
              </a:rPr>
              <a:t>SMO</a:t>
            </a:r>
          </a:p>
          <a:p>
            <a:r>
              <a:rPr lang="en-US" dirty="0" smtClean="0">
                <a:latin typeface="Century Gothic" charset="0"/>
                <a:cs typeface="Century Gothic" charset="0"/>
              </a:rPr>
              <a:t>Site Clinics</a:t>
            </a:r>
            <a:endParaRPr lang="en-US" dirty="0">
              <a:latin typeface="Century Gothic" charset="0"/>
              <a:cs typeface="Century Gothic" charset="0"/>
            </a:endParaRPr>
          </a:p>
          <a:p>
            <a:r>
              <a:rPr lang="en-US" dirty="0" smtClean="0">
                <a:latin typeface="Century Gothic" charset="0"/>
                <a:cs typeface="Century Gothic" charset="0"/>
              </a:rPr>
              <a:t>SEM/Paid Search</a:t>
            </a:r>
            <a:endParaRPr lang="en-US" dirty="0">
              <a:latin typeface="Century Gothic" charset="0"/>
              <a:cs typeface="Century Gothic" charset="0"/>
            </a:endParaRPr>
          </a:p>
          <a:p>
            <a:r>
              <a:rPr lang="en-US" dirty="0" err="1" smtClean="0">
                <a:latin typeface="Century Gothic" charset="0"/>
                <a:cs typeface="Century Gothic" charset="0"/>
              </a:rPr>
              <a:t>AdWords</a:t>
            </a:r>
            <a:endParaRPr lang="en-US" dirty="0" smtClean="0">
              <a:latin typeface="Century Gothic" charset="0"/>
              <a:cs typeface="Century Gothic" charset="0"/>
            </a:endParaRPr>
          </a:p>
          <a:p>
            <a:r>
              <a:rPr lang="en-US" dirty="0" smtClean="0">
                <a:latin typeface="Century Gothic" charset="0"/>
                <a:cs typeface="Century Gothic" charset="0"/>
              </a:rPr>
              <a:t>Q</a:t>
            </a:r>
            <a:r>
              <a:rPr lang="en-US" dirty="0">
                <a:latin typeface="Century Gothic" charset="0"/>
                <a:cs typeface="Century Gothic" charset="0"/>
              </a:rPr>
              <a:t>&amp;A</a:t>
            </a:r>
          </a:p>
          <a:p>
            <a:r>
              <a:rPr lang="en-US" dirty="0">
                <a:latin typeface="Century Gothic" charset="0"/>
                <a:cs typeface="Century Gothic" charset="0"/>
              </a:rPr>
              <a:t>Review of Optimized Blog Posts</a:t>
            </a:r>
          </a:p>
          <a:p>
            <a:r>
              <a:rPr lang="en-US" dirty="0">
                <a:latin typeface="Century Gothic" charset="0"/>
                <a:cs typeface="Century Gothic" charset="0"/>
              </a:rPr>
              <a:t>Strategy and Best Practices</a:t>
            </a:r>
          </a:p>
          <a:p>
            <a:r>
              <a:rPr lang="en-US" dirty="0">
                <a:latin typeface="Century Gothic" charset="0"/>
                <a:cs typeface="Century Gothic" charset="0"/>
              </a:rPr>
              <a:t>Advanced Analysis and </a:t>
            </a:r>
            <a:r>
              <a:rPr lang="en-US" dirty="0" smtClean="0">
                <a:latin typeface="Century Gothic" charset="0"/>
                <a:cs typeface="Century Gothic" charset="0"/>
              </a:rPr>
              <a:t>Reporting</a:t>
            </a:r>
            <a:endParaRPr lang="en-US" dirty="0">
              <a:latin typeface="Century Gothic" charset="0"/>
              <a:cs typeface="Century Gothic" charset="0"/>
            </a:endParaRPr>
          </a:p>
        </p:txBody>
      </p:sp>
    </p:spTree>
    <p:extLst>
      <p:ext uri="{BB962C8B-B14F-4D97-AF65-F5344CB8AC3E}">
        <p14:creationId xmlns:p14="http://schemas.microsoft.com/office/powerpoint/2010/main" val="3026107128"/>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n-US" dirty="0" smtClean="0"/>
              <a:t>Analytics</a:t>
            </a:r>
          </a:p>
        </p:txBody>
      </p:sp>
      <p:sp>
        <p:nvSpPr>
          <p:cNvPr id="3" name="Rectangle 3"/>
          <p:cNvSpPr txBox="1">
            <a:spLocks noChangeArrowheads="1"/>
          </p:cNvSpPr>
          <p:nvPr/>
        </p:nvSpPr>
        <p:spPr bwMode="auto">
          <a:xfrm>
            <a:off x="762000" y="1676400"/>
            <a:ext cx="716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514350" indent="-514350" eaLnBrk="1" hangingPunct="1">
              <a:buFont typeface="+mj-lt"/>
              <a:buAutoNum type="alphaLcPeriod"/>
              <a:defRPr/>
            </a:pPr>
            <a:r>
              <a:rPr lang="en-US" sz="2400" dirty="0" smtClean="0">
                <a:latin typeface="Century Gothic"/>
                <a:cs typeface="Century Gothic"/>
              </a:rPr>
              <a:t>Why?</a:t>
            </a:r>
          </a:p>
          <a:p>
            <a:pPr marL="514350" indent="-514350" eaLnBrk="1" hangingPunct="1">
              <a:buFont typeface="+mj-lt"/>
              <a:buAutoNum type="alphaLcPeriod"/>
              <a:defRPr/>
            </a:pPr>
            <a:r>
              <a:rPr lang="en-US" sz="2400" dirty="0" smtClean="0">
                <a:latin typeface="Century Gothic"/>
                <a:cs typeface="Century Gothic"/>
              </a:rPr>
              <a:t>How?</a:t>
            </a:r>
          </a:p>
          <a:p>
            <a:pPr marL="514350" indent="-514350" eaLnBrk="1" hangingPunct="1">
              <a:buFont typeface="+mj-lt"/>
              <a:buAutoNum type="alphaLcPeriod"/>
              <a:defRPr/>
            </a:pPr>
            <a:r>
              <a:rPr lang="en-US" sz="2400" dirty="0" smtClean="0">
                <a:latin typeface="Century Gothic"/>
                <a:cs typeface="Century Gothic"/>
              </a:rPr>
              <a:t>What?</a:t>
            </a:r>
            <a:endParaRPr lang="en-US" sz="2400" dirty="0">
              <a:latin typeface="Century Gothic"/>
              <a:cs typeface="Century Gothic"/>
            </a:endParaRPr>
          </a:p>
          <a:p>
            <a:pPr marL="514350" indent="-514350" eaLnBrk="1" hangingPunct="1">
              <a:buFont typeface="+mj-lt"/>
              <a:buAutoNum type="alphaLcPeriod"/>
              <a:defRPr/>
            </a:pPr>
            <a:endParaRPr lang="en-US" sz="2400" dirty="0" smtClean="0">
              <a:latin typeface="Century Gothic"/>
              <a:cs typeface="Century Gothic"/>
            </a:endParaRPr>
          </a:p>
          <a:p>
            <a:pPr marL="0" indent="0" eaLnBrk="1" hangingPunct="1">
              <a:buNone/>
              <a:defRPr/>
            </a:pPr>
            <a:r>
              <a:rPr lang="en-US" sz="2400" dirty="0" smtClean="0">
                <a:solidFill>
                  <a:srgbClr val="6EB921"/>
                </a:solidFill>
                <a:latin typeface="Century Gothic"/>
                <a:cs typeface="Century Gothic"/>
              </a:rPr>
              <a:t>The following slides show videos for how to set up and/or view your Google Analytics.</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3" descr="Screen Shot 2015-01-29 at 9.52.11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5900"/>
            <a:ext cx="9144000" cy="640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5442" name="TextBox 6"/>
          <p:cNvSpPr txBox="1">
            <a:spLocks noChangeArrowheads="1"/>
          </p:cNvSpPr>
          <p:nvPr/>
        </p:nvSpPr>
        <p:spPr bwMode="auto">
          <a:xfrm>
            <a:off x="5105400" y="304800"/>
            <a:ext cx="2438400" cy="461963"/>
          </a:xfrm>
          <a:prstGeom prst="rect">
            <a:avLst/>
          </a:prstGeom>
          <a:solidFill>
            <a:srgbClr val="AAE81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  January 2015</a:t>
            </a:r>
          </a:p>
        </p:txBody>
      </p:sp>
    </p:spTree>
    <p:extLst>
      <p:ext uri="{BB962C8B-B14F-4D97-AF65-F5344CB8AC3E}">
        <p14:creationId xmlns:p14="http://schemas.microsoft.com/office/powerpoint/2010/main" val="514099659"/>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0"/>
            <a:ext cx="7772400" cy="1143000"/>
          </a:xfrm>
        </p:spPr>
        <p:txBody>
          <a:bodyPr/>
          <a:lstStyle/>
          <a:p>
            <a:pPr eaLnBrk="1" hangingPunct="1">
              <a:defRPr/>
            </a:pPr>
            <a:r>
              <a:rPr lang="en-US" sz="2000" dirty="0" smtClean="0"/>
              <a:t>How to Add Google Analytics to Your </a:t>
            </a:r>
            <a:r>
              <a:rPr lang="en-US" sz="2000" dirty="0" err="1" smtClean="0"/>
              <a:t>Wordpress.org</a:t>
            </a:r>
            <a:r>
              <a:rPr lang="en-US" sz="2000" dirty="0" smtClean="0"/>
              <a:t> Blog</a:t>
            </a:r>
          </a:p>
        </p:txBody>
      </p:sp>
      <p:pic>
        <p:nvPicPr>
          <p:cNvPr id="2" name="How To Add Google Analytics Tracking Code to Your Wordpress.org Blog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1143000"/>
            <a:ext cx="7443893" cy="42672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0"/>
            <a:ext cx="7772400" cy="1143000"/>
          </a:xfrm>
        </p:spPr>
        <p:txBody>
          <a:bodyPr/>
          <a:lstStyle/>
          <a:p>
            <a:pPr eaLnBrk="1" hangingPunct="1">
              <a:defRPr/>
            </a:pPr>
            <a:r>
              <a:rPr lang="en-US" sz="2000" dirty="0" smtClean="0"/>
              <a:t>How to Add Google Analytics to Your </a:t>
            </a:r>
            <a:r>
              <a:rPr lang="en-US" sz="2000" dirty="0" err="1" smtClean="0"/>
              <a:t>Wordpress.org</a:t>
            </a:r>
            <a:r>
              <a:rPr lang="en-US" sz="2000" dirty="0" smtClean="0"/>
              <a:t> Blog [part 2]</a:t>
            </a:r>
          </a:p>
        </p:txBody>
      </p:sp>
      <p:pic>
        <p:nvPicPr>
          <p:cNvPr id="3" name="How To Add Google Analytics Tracking ID to your Wordpress.org Blog - part 2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5800" y="990600"/>
            <a:ext cx="7975600" cy="4572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n-US" dirty="0" smtClean="0"/>
              <a:t>SEM</a:t>
            </a:r>
          </a:p>
        </p:txBody>
      </p:sp>
      <p:sp>
        <p:nvSpPr>
          <p:cNvPr id="3" name="Rectangle 3"/>
          <p:cNvSpPr txBox="1">
            <a:spLocks noChangeArrowheads="1"/>
          </p:cNvSpPr>
          <p:nvPr/>
        </p:nvSpPr>
        <p:spPr bwMode="auto">
          <a:xfrm>
            <a:off x="685800" y="1981200"/>
            <a:ext cx="716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514350" indent="-514350" eaLnBrk="1" hangingPunct="1">
              <a:buFont typeface="+mj-lt"/>
              <a:buAutoNum type="alphaLcPeriod"/>
              <a:defRPr/>
            </a:pPr>
            <a:r>
              <a:rPr lang="en-US" sz="2400" dirty="0" smtClean="0">
                <a:latin typeface="Century Gothic"/>
                <a:cs typeface="Century Gothic"/>
              </a:rPr>
              <a:t>Google </a:t>
            </a:r>
            <a:r>
              <a:rPr lang="en-US" sz="2400" dirty="0" err="1" smtClean="0">
                <a:latin typeface="Century Gothic"/>
                <a:cs typeface="Century Gothic"/>
              </a:rPr>
              <a:t>AdWords</a:t>
            </a:r>
            <a:endParaRPr lang="en-US" sz="2400" dirty="0" smtClean="0">
              <a:latin typeface="Century Gothic"/>
              <a:cs typeface="Century Gothic"/>
            </a:endParaRPr>
          </a:p>
          <a:p>
            <a:pPr marL="514350" indent="-514350" eaLnBrk="1" hangingPunct="1">
              <a:buFont typeface="+mj-lt"/>
              <a:buAutoNum type="alphaLcPeriod"/>
              <a:defRPr/>
            </a:pPr>
            <a:r>
              <a:rPr lang="en-US" sz="2400" dirty="0" smtClean="0">
                <a:latin typeface="Century Gothic"/>
                <a:cs typeface="Century Gothic"/>
              </a:rPr>
              <a:t>Other Paid Search</a:t>
            </a: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file00017783232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038" y="0"/>
            <a:ext cx="10239376"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eaLnBrk="1" hangingPunct="1">
              <a:defRPr/>
            </a:pPr>
            <a:r>
              <a:rPr lang="en-US" dirty="0" smtClean="0">
                <a:solidFill>
                  <a:schemeClr val="tx2">
                    <a:lumMod val="60000"/>
                    <a:lumOff val="40000"/>
                  </a:schemeClr>
                </a:solidFill>
              </a:rPr>
              <a:t>Paid Search</a:t>
            </a:r>
          </a:p>
        </p:txBody>
      </p:sp>
      <p:sp>
        <p:nvSpPr>
          <p:cNvPr id="194563" name="Rectangle 3"/>
          <p:cNvSpPr>
            <a:spLocks noGrp="1" noChangeArrowheads="1"/>
          </p:cNvSpPr>
          <p:nvPr>
            <p:ph type="body" idx="1"/>
          </p:nvPr>
        </p:nvSpPr>
        <p:spPr>
          <a:xfrm>
            <a:off x="685800" y="1981200"/>
            <a:ext cx="7696200" cy="4114800"/>
          </a:xfrm>
        </p:spPr>
        <p:txBody>
          <a:bodyPr/>
          <a:lstStyle/>
          <a:p>
            <a:pPr marL="0" indent="0" eaLnBrk="1" hangingPunct="1">
              <a:buFontTx/>
              <a:buNone/>
              <a:defRPr/>
            </a:pPr>
            <a:r>
              <a:rPr lang="en-US" b="1" dirty="0" smtClean="0">
                <a:cs typeface="Times New Roman" charset="0"/>
              </a:rPr>
              <a:t>PPC, CPC, Sponsored Listings</a:t>
            </a:r>
          </a:p>
          <a:p>
            <a:pPr lvl="1" eaLnBrk="1" hangingPunct="1">
              <a:defRPr/>
            </a:pPr>
            <a:r>
              <a:rPr lang="en-US" dirty="0" smtClean="0">
                <a:ea typeface="ＭＳ Ｐゴシック" charset="0"/>
                <a:cs typeface="Times New Roman" charset="0"/>
              </a:rPr>
              <a:t>Google </a:t>
            </a:r>
            <a:r>
              <a:rPr lang="en-US" dirty="0" err="1" smtClean="0">
                <a:ea typeface="ＭＳ Ｐゴシック" charset="0"/>
                <a:cs typeface="Times New Roman" charset="0"/>
              </a:rPr>
              <a:t>AdWords</a:t>
            </a:r>
            <a:r>
              <a:rPr lang="en-US" dirty="0" smtClean="0">
                <a:ea typeface="ＭＳ Ｐゴシック" charset="0"/>
                <a:cs typeface="Times New Roman" charset="0"/>
              </a:rPr>
              <a:t> - </a:t>
            </a:r>
            <a:r>
              <a:rPr lang="en-US" sz="2000" dirty="0" smtClean="0">
                <a:ea typeface="ＭＳ Ｐゴシック" charset="0"/>
                <a:cs typeface="Times New Roman" charset="0"/>
                <a:hlinkClick r:id="rId3"/>
              </a:rPr>
              <a:t>http://adwords.google.com</a:t>
            </a:r>
            <a:endParaRPr lang="en-US" sz="2000" dirty="0" smtClean="0">
              <a:ea typeface="ＭＳ Ｐゴシック" charset="0"/>
              <a:cs typeface="Times New Roman" charset="0"/>
            </a:endParaRPr>
          </a:p>
          <a:p>
            <a:pPr lvl="1" eaLnBrk="1" hangingPunct="1">
              <a:defRPr/>
            </a:pPr>
            <a:r>
              <a:rPr lang="en-US" dirty="0" smtClean="0">
                <a:ea typeface="ＭＳ Ｐゴシック" charset="0"/>
                <a:cs typeface="Times New Roman" charset="0"/>
              </a:rPr>
              <a:t>Bing Ads </a:t>
            </a:r>
            <a:r>
              <a:rPr lang="mr-IN" dirty="0" smtClean="0">
                <a:ea typeface="ＭＳ Ｐゴシック" charset="0"/>
                <a:cs typeface="Times New Roman" charset="0"/>
              </a:rPr>
              <a:t>–</a:t>
            </a:r>
            <a:r>
              <a:rPr lang="en-US" dirty="0" smtClean="0">
                <a:ea typeface="ＭＳ Ｐゴシック" charset="0"/>
                <a:cs typeface="Times New Roman" charset="0"/>
              </a:rPr>
              <a:t> </a:t>
            </a:r>
            <a:r>
              <a:rPr lang="en-US" sz="2000" dirty="0" smtClean="0">
                <a:ea typeface="ＭＳ Ｐゴシック" charset="0"/>
                <a:cs typeface="Times New Roman" charset="0"/>
                <a:hlinkClick r:id="rId4"/>
              </a:rPr>
              <a:t>https://ads.bing.com</a:t>
            </a:r>
            <a:r>
              <a:rPr lang="en-US" sz="2000" dirty="0" smtClean="0">
                <a:ea typeface="ＭＳ Ｐゴシック" charset="0"/>
                <a:cs typeface="Times New Roman" charset="0"/>
              </a:rPr>
              <a:t> </a:t>
            </a:r>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p:txBody>
          <a:bodyPr/>
          <a:lstStyle/>
          <a:p>
            <a:pPr eaLnBrk="1" hangingPunct="1">
              <a:defRPr/>
            </a:pPr>
            <a:r>
              <a:rPr lang="en-US" dirty="0" smtClean="0">
                <a:solidFill>
                  <a:srgbClr val="BEEB8F"/>
                </a:solidFill>
              </a:rPr>
              <a:t>Paid Search</a:t>
            </a:r>
          </a:p>
        </p:txBody>
      </p:sp>
      <p:sp>
        <p:nvSpPr>
          <p:cNvPr id="205827" name="Rectangle 3"/>
          <p:cNvSpPr>
            <a:spLocks noGrp="1" noChangeArrowheads="1"/>
          </p:cNvSpPr>
          <p:nvPr>
            <p:ph type="body" idx="1"/>
          </p:nvPr>
        </p:nvSpPr>
        <p:spPr>
          <a:xfrm>
            <a:off x="685800" y="1981200"/>
            <a:ext cx="7162800" cy="4114800"/>
          </a:xfrm>
        </p:spPr>
        <p:txBody>
          <a:bodyPr/>
          <a:lstStyle/>
          <a:p>
            <a:pPr marL="0" indent="0" eaLnBrk="1" hangingPunct="1">
              <a:buFontTx/>
              <a:buNone/>
              <a:defRPr/>
            </a:pPr>
            <a:r>
              <a:rPr lang="en-US" b="1" dirty="0" smtClean="0">
                <a:cs typeface="Times New Roman" charset="0"/>
              </a:rPr>
              <a:t>Google</a:t>
            </a:r>
          </a:p>
          <a:p>
            <a:pPr lvl="1" eaLnBrk="1" hangingPunct="1">
              <a:buFontTx/>
              <a:buNone/>
              <a:defRPr/>
            </a:pPr>
            <a:r>
              <a:rPr lang="en-US" dirty="0" err="1" smtClean="0">
                <a:ea typeface="ＭＳ Ｐゴシック" charset="0"/>
                <a:cs typeface="Times New Roman" charset="0"/>
              </a:rPr>
              <a:t>AdWords</a:t>
            </a:r>
            <a:r>
              <a:rPr lang="en-US" dirty="0" smtClean="0">
                <a:ea typeface="ＭＳ Ｐゴシック" charset="0"/>
                <a:cs typeface="Times New Roman" charset="0"/>
              </a:rPr>
              <a:t> and AdSense:</a:t>
            </a:r>
          </a:p>
          <a:p>
            <a:pPr lvl="1" eaLnBrk="1" hangingPunct="1">
              <a:buFontTx/>
              <a:buNone/>
              <a:defRPr/>
            </a:pPr>
            <a:r>
              <a:rPr lang="en-US" dirty="0" smtClean="0">
                <a:ea typeface="ＭＳ Ｐゴシック" charset="0"/>
                <a:cs typeface="Times New Roman" charset="0"/>
              </a:rPr>
              <a:t>What’s the difference?</a:t>
            </a:r>
          </a:p>
          <a:p>
            <a:pPr eaLnBrk="1" hangingPunct="1">
              <a:defRPr/>
            </a:pPr>
            <a:endParaRPr lang="en-US" dirty="0" smtClean="0">
              <a:cs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p:txBody>
          <a:bodyPr/>
          <a:lstStyle/>
          <a:p>
            <a:pPr eaLnBrk="1" hangingPunct="1">
              <a:defRPr/>
            </a:pPr>
            <a:r>
              <a:rPr lang="en-US" dirty="0" smtClean="0">
                <a:solidFill>
                  <a:schemeClr val="tx2"/>
                </a:solidFill>
              </a:rPr>
              <a:t>Paid Search </a:t>
            </a:r>
          </a:p>
        </p:txBody>
      </p:sp>
      <p:sp>
        <p:nvSpPr>
          <p:cNvPr id="207875" name="Rectangle 3"/>
          <p:cNvSpPr>
            <a:spLocks noGrp="1" noChangeArrowheads="1"/>
          </p:cNvSpPr>
          <p:nvPr>
            <p:ph type="body" idx="1"/>
          </p:nvPr>
        </p:nvSpPr>
        <p:spPr>
          <a:xfrm>
            <a:off x="685800" y="1981200"/>
            <a:ext cx="7162800" cy="4114800"/>
          </a:xfrm>
        </p:spPr>
        <p:txBody>
          <a:bodyPr/>
          <a:lstStyle/>
          <a:p>
            <a:pPr marL="0" indent="0" eaLnBrk="1" hangingPunct="1">
              <a:buFontTx/>
              <a:buNone/>
              <a:defRPr/>
            </a:pPr>
            <a:r>
              <a:rPr lang="en-US" b="1" dirty="0" smtClean="0">
                <a:cs typeface="Times New Roman" charset="0"/>
              </a:rPr>
              <a:t>Google Match Types</a:t>
            </a:r>
          </a:p>
          <a:p>
            <a:pPr lvl="1" eaLnBrk="1" hangingPunct="1">
              <a:buFontTx/>
              <a:buNone/>
              <a:defRPr/>
            </a:pPr>
            <a:r>
              <a:rPr lang="en-US" dirty="0" smtClean="0">
                <a:ea typeface="ＭＳ Ｐゴシック" charset="0"/>
                <a:cs typeface="Times New Roman" charset="0"/>
              </a:rPr>
              <a:t>Broad match</a:t>
            </a:r>
          </a:p>
          <a:p>
            <a:pPr lvl="1" eaLnBrk="1" hangingPunct="1">
              <a:buFontTx/>
              <a:buNone/>
              <a:defRPr/>
            </a:pPr>
            <a:r>
              <a:rPr lang="en-US" dirty="0" smtClean="0">
                <a:ea typeface="ＭＳ Ｐゴシック" charset="0"/>
                <a:cs typeface="Times New Roman" charset="0"/>
              </a:rPr>
              <a:t>Phrase match</a:t>
            </a:r>
          </a:p>
          <a:p>
            <a:pPr lvl="1" eaLnBrk="1" hangingPunct="1">
              <a:buFontTx/>
              <a:buNone/>
              <a:defRPr/>
            </a:pPr>
            <a:r>
              <a:rPr lang="en-US" dirty="0" smtClean="0">
                <a:ea typeface="ＭＳ Ｐゴシック" charset="0"/>
                <a:cs typeface="Times New Roman" charset="0"/>
              </a:rPr>
              <a:t>Exact match</a:t>
            </a:r>
          </a:p>
          <a:p>
            <a:pPr lvl="1" eaLnBrk="1" hangingPunct="1">
              <a:buFontTx/>
              <a:buNone/>
              <a:defRPr/>
            </a:pPr>
            <a:r>
              <a:rPr lang="en-US" dirty="0" smtClean="0">
                <a:ea typeface="ＭＳ Ｐゴシック" charset="0"/>
                <a:cs typeface="Times New Roman" charset="0"/>
              </a:rPr>
              <a:t>Negative keywords</a:t>
            </a:r>
          </a:p>
          <a:p>
            <a:pPr eaLnBrk="1" hangingPunct="1">
              <a:defRPr/>
            </a:pPr>
            <a:endParaRPr lang="en-US" dirty="0" smtClean="0">
              <a:cs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pPr eaLnBrk="1" hangingPunct="1">
              <a:defRPr/>
            </a:pPr>
            <a:r>
              <a:rPr lang="en-US" dirty="0" smtClean="0">
                <a:solidFill>
                  <a:srgbClr val="92DE45"/>
                </a:solidFill>
              </a:rPr>
              <a:t>Paid Search</a:t>
            </a:r>
          </a:p>
        </p:txBody>
      </p:sp>
      <p:sp>
        <p:nvSpPr>
          <p:cNvPr id="209923" name="Rectangle 3"/>
          <p:cNvSpPr>
            <a:spLocks noGrp="1" noChangeArrowheads="1"/>
          </p:cNvSpPr>
          <p:nvPr>
            <p:ph type="body" idx="1"/>
          </p:nvPr>
        </p:nvSpPr>
        <p:spPr>
          <a:xfrm>
            <a:off x="685800" y="1447800"/>
            <a:ext cx="7162800" cy="4114800"/>
          </a:xfrm>
        </p:spPr>
        <p:txBody>
          <a:bodyPr/>
          <a:lstStyle/>
          <a:p>
            <a:pPr marL="0" indent="0" eaLnBrk="1" hangingPunct="1">
              <a:lnSpc>
                <a:spcPct val="90000"/>
              </a:lnSpc>
              <a:buFontTx/>
              <a:buNone/>
              <a:defRPr/>
            </a:pPr>
            <a:r>
              <a:rPr lang="en-US" sz="2800" b="1">
                <a:latin typeface="Arial" charset="0"/>
                <a:ea typeface="Osaka" charset="0"/>
                <a:cs typeface="Times New Roman" charset="0"/>
              </a:rPr>
              <a:t>Google</a:t>
            </a:r>
          </a:p>
          <a:p>
            <a:pPr lvl="1" eaLnBrk="1" hangingPunct="1">
              <a:lnSpc>
                <a:spcPct val="90000"/>
              </a:lnSpc>
              <a:buFontTx/>
              <a:buNone/>
              <a:defRPr/>
            </a:pPr>
            <a:r>
              <a:rPr lang="en-US" sz="2400">
                <a:latin typeface="Arial" charset="0"/>
                <a:ea typeface="ＭＳ Ｐゴシック" charset="0"/>
                <a:cs typeface="ＭＳ Ｐゴシック" charset="0"/>
              </a:rPr>
              <a:t>Broad match:  dark chocolate</a:t>
            </a:r>
            <a:br>
              <a:rPr lang="en-US" sz="2400">
                <a:latin typeface="Arial" charset="0"/>
                <a:ea typeface="ＭＳ Ｐゴシック" charset="0"/>
                <a:cs typeface="ＭＳ Ｐゴシック" charset="0"/>
              </a:rPr>
            </a:br>
            <a:r>
              <a:rPr lang="en-US" sz="2400">
                <a:latin typeface="Arial" charset="0"/>
                <a:ea typeface="ＭＳ Ｐゴシック" charset="0"/>
                <a:cs typeface="ＭＳ Ｐゴシック" charset="0"/>
              </a:rPr>
              <a:t>The </a:t>
            </a:r>
            <a:r>
              <a:rPr lang="en-US" sz="2400" i="1">
                <a:solidFill>
                  <a:srgbClr val="FF0000"/>
                </a:solidFill>
                <a:latin typeface="Arial" charset="0"/>
                <a:ea typeface="ＭＳ Ｐゴシック" charset="0"/>
                <a:cs typeface="ＭＳ Ｐゴシック" charset="0"/>
              </a:rPr>
              <a:t>dark</a:t>
            </a:r>
            <a:r>
              <a:rPr lang="en-US" sz="2400">
                <a:latin typeface="Arial" charset="0"/>
                <a:ea typeface="ＭＳ Ｐゴシック" charset="0"/>
                <a:cs typeface="ＭＳ Ｐゴシック" charset="0"/>
              </a:rPr>
              <a:t> and dreamy </a:t>
            </a:r>
            <a:r>
              <a:rPr lang="en-US" sz="2400" i="1">
                <a:solidFill>
                  <a:srgbClr val="FF0000"/>
                </a:solidFill>
                <a:latin typeface="Arial" charset="0"/>
                <a:ea typeface="ＭＳ Ｐゴシック" charset="0"/>
                <a:cs typeface="ＭＳ Ｐゴシック" charset="0"/>
              </a:rPr>
              <a:t>chocolate</a:t>
            </a:r>
          </a:p>
          <a:p>
            <a:pPr lvl="1" eaLnBrk="1" hangingPunct="1">
              <a:lnSpc>
                <a:spcPct val="90000"/>
              </a:lnSpc>
              <a:buFontTx/>
              <a:buNone/>
              <a:defRPr/>
            </a:pPr>
            <a:r>
              <a:rPr lang="en-US" sz="2400">
                <a:latin typeface="Arial" charset="0"/>
                <a:ea typeface="ＭＳ Ｐゴシック" charset="0"/>
                <a:cs typeface="ＭＳ Ｐゴシック" charset="0"/>
              </a:rPr>
              <a:t>Phrase match: </a:t>
            </a:r>
            <a:r>
              <a:rPr lang="ja-JP" altLang="en-US" sz="2400">
                <a:latin typeface="Arial" charset="0"/>
                <a:ea typeface="ＭＳ Ｐゴシック" charset="0"/>
                <a:cs typeface="ＭＳ Ｐゴシック" charset="0"/>
              </a:rPr>
              <a:t>“</a:t>
            </a:r>
            <a:r>
              <a:rPr lang="en-US" altLang="ja-JP" sz="2400">
                <a:latin typeface="Arial" charset="0"/>
                <a:ea typeface="Times New Roman" charset="0"/>
                <a:cs typeface="Times New Roman" charset="0"/>
              </a:rPr>
              <a:t>dark chocolate</a:t>
            </a:r>
            <a:r>
              <a:rPr lang="ja-JP" altLang="en-US" sz="2400">
                <a:latin typeface="Arial" charset="0"/>
                <a:ea typeface="ＭＳ Ｐゴシック" charset="0"/>
              </a:rPr>
              <a:t>”</a:t>
            </a:r>
            <a:r>
              <a:rPr lang="en-US" altLang="ja-JP" sz="2400">
                <a:latin typeface="Arial" charset="0"/>
                <a:ea typeface="Osaka" charset="0"/>
                <a:cs typeface="Times New Roman" charset="0"/>
              </a:rPr>
              <a:t/>
            </a:r>
            <a:br>
              <a:rPr lang="en-US" altLang="ja-JP" sz="2400">
                <a:latin typeface="Arial" charset="0"/>
                <a:ea typeface="Osaka" charset="0"/>
                <a:cs typeface="Times New Roman" charset="0"/>
              </a:rPr>
            </a:br>
            <a:r>
              <a:rPr lang="en-US" altLang="ja-JP" sz="2400">
                <a:latin typeface="Arial" charset="0"/>
                <a:ea typeface="Osaka" charset="0"/>
                <a:cs typeface="Times New Roman" charset="0"/>
              </a:rPr>
              <a:t>The </a:t>
            </a:r>
            <a:r>
              <a:rPr lang="en-US" altLang="ja-JP" sz="2400" i="1">
                <a:solidFill>
                  <a:srgbClr val="FF0000"/>
                </a:solidFill>
                <a:latin typeface="Arial" charset="0"/>
                <a:ea typeface="Osaka" charset="0"/>
                <a:cs typeface="Times New Roman" charset="0"/>
              </a:rPr>
              <a:t>dark chocolate</a:t>
            </a:r>
            <a:r>
              <a:rPr lang="en-US" altLang="ja-JP" sz="2400">
                <a:solidFill>
                  <a:srgbClr val="FF0000"/>
                </a:solidFill>
                <a:latin typeface="Arial" charset="0"/>
                <a:ea typeface="Osaka" charset="0"/>
                <a:cs typeface="Times New Roman" charset="0"/>
              </a:rPr>
              <a:t> </a:t>
            </a:r>
            <a:r>
              <a:rPr lang="en-US" altLang="ja-JP" sz="2400">
                <a:latin typeface="Arial" charset="0"/>
                <a:ea typeface="Osaka" charset="0"/>
                <a:cs typeface="Times New Roman" charset="0"/>
              </a:rPr>
              <a:t>was dreamy</a:t>
            </a:r>
          </a:p>
          <a:p>
            <a:pPr lvl="1" eaLnBrk="1" hangingPunct="1">
              <a:lnSpc>
                <a:spcPct val="90000"/>
              </a:lnSpc>
              <a:buFontTx/>
              <a:buNone/>
              <a:defRPr/>
            </a:pPr>
            <a:r>
              <a:rPr lang="en-US" sz="2400">
                <a:latin typeface="Arial" charset="0"/>
                <a:ea typeface="Osaka" charset="0"/>
                <a:cs typeface="Times New Roman" charset="0"/>
              </a:rPr>
              <a:t>Exact match: [dark chocolate]</a:t>
            </a:r>
            <a:br>
              <a:rPr lang="en-US" sz="2400">
                <a:latin typeface="Arial" charset="0"/>
                <a:ea typeface="Osaka" charset="0"/>
                <a:cs typeface="Times New Roman" charset="0"/>
              </a:rPr>
            </a:br>
            <a:r>
              <a:rPr lang="en-US" sz="2400" i="1">
                <a:solidFill>
                  <a:srgbClr val="FF0000"/>
                </a:solidFill>
                <a:latin typeface="Arial" charset="0"/>
                <a:ea typeface="Osaka" charset="0"/>
                <a:cs typeface="Times New Roman" charset="0"/>
              </a:rPr>
              <a:t>Dark chocolate</a:t>
            </a:r>
            <a:endParaRPr lang="en-US" sz="2400">
              <a:solidFill>
                <a:srgbClr val="FF0000"/>
              </a:solidFill>
              <a:latin typeface="Arial" charset="0"/>
              <a:ea typeface="Osaka" charset="0"/>
              <a:cs typeface="Times New Roman" charset="0"/>
            </a:endParaRPr>
          </a:p>
          <a:p>
            <a:pPr lvl="1" eaLnBrk="1" hangingPunct="1">
              <a:lnSpc>
                <a:spcPct val="90000"/>
              </a:lnSpc>
              <a:buFontTx/>
              <a:buNone/>
              <a:defRPr/>
            </a:pPr>
            <a:r>
              <a:rPr lang="en-US" sz="2400">
                <a:latin typeface="Arial" charset="0"/>
                <a:ea typeface="Osaka" charset="0"/>
                <a:cs typeface="Times New Roman" charset="0"/>
              </a:rPr>
              <a:t>Negative keywords: -milk, -white, -truffle</a:t>
            </a:r>
            <a:br>
              <a:rPr lang="en-US" sz="2400">
                <a:latin typeface="Arial" charset="0"/>
                <a:ea typeface="Osaka" charset="0"/>
                <a:cs typeface="Times New Roman" charset="0"/>
              </a:rPr>
            </a:br>
            <a:r>
              <a:rPr lang="en-US" sz="2400">
                <a:solidFill>
                  <a:srgbClr val="FF0000"/>
                </a:solidFill>
                <a:latin typeface="Arial" charset="0"/>
                <a:ea typeface="Osaka" charset="0"/>
                <a:cs typeface="Times New Roman" charset="0"/>
              </a:rPr>
              <a:t>only dark</a:t>
            </a:r>
            <a:r>
              <a:rPr lang="en-US" sz="2400">
                <a:latin typeface="Arial" charset="0"/>
                <a:ea typeface="Osaka" charset="0"/>
                <a:cs typeface="Times New Roman" charset="0"/>
              </a:rPr>
              <a:t>, not anything else</a:t>
            </a:r>
            <a:br>
              <a:rPr lang="en-US" sz="2400">
                <a:latin typeface="Arial" charset="0"/>
                <a:ea typeface="Osaka" charset="0"/>
                <a:cs typeface="Times New Roman" charset="0"/>
              </a:rPr>
            </a:br>
            <a:r>
              <a:rPr lang="en-US" sz="2400">
                <a:latin typeface="Arial" charset="0"/>
                <a:ea typeface="Osaka" charset="0"/>
                <a:cs typeface="Times New Roman" charset="0"/>
              </a:rPr>
              <a:t>or </a:t>
            </a:r>
            <a:r>
              <a:rPr lang="en-US" sz="2400">
                <a:solidFill>
                  <a:srgbClr val="FF0000"/>
                </a:solidFill>
                <a:latin typeface="Arial" charset="0"/>
                <a:ea typeface="Osaka" charset="0"/>
                <a:cs typeface="Times New Roman" charset="0"/>
              </a:rPr>
              <a:t>only</a:t>
            </a:r>
            <a:r>
              <a:rPr lang="en-US" sz="2400">
                <a:latin typeface="Arial" charset="0"/>
                <a:ea typeface="Osaka" charset="0"/>
                <a:cs typeface="Times New Roman" charset="0"/>
              </a:rPr>
              <a:t> </a:t>
            </a:r>
            <a:r>
              <a:rPr lang="en-US" sz="2400">
                <a:solidFill>
                  <a:srgbClr val="FF0000"/>
                </a:solidFill>
                <a:latin typeface="Arial" charset="0"/>
                <a:ea typeface="Osaka" charset="0"/>
                <a:cs typeface="Times New Roman" charset="0"/>
              </a:rPr>
              <a:t>chocolate</a:t>
            </a:r>
            <a:r>
              <a:rPr lang="en-US" sz="2400">
                <a:latin typeface="Arial" charset="0"/>
                <a:ea typeface="Osaka" charset="0"/>
                <a:cs typeface="Times New Roman" charset="0"/>
              </a:rPr>
              <a:t> not (dark)-night </a:t>
            </a:r>
            <a:br>
              <a:rPr lang="en-US" sz="2400">
                <a:latin typeface="Arial" charset="0"/>
                <a:ea typeface="Osaka" charset="0"/>
                <a:cs typeface="Times New Roman" charset="0"/>
              </a:rPr>
            </a:br>
            <a:r>
              <a:rPr lang="en-US" sz="2400">
                <a:latin typeface="Arial" charset="0"/>
                <a:ea typeface="Osaka" charset="0"/>
                <a:cs typeface="Times New Roman" charset="0"/>
              </a:rPr>
              <a:t>or (dark)-humor or -milk (chocolate)</a:t>
            </a:r>
          </a:p>
          <a:p>
            <a:pPr marL="0" indent="0" eaLnBrk="1" hangingPunct="1">
              <a:lnSpc>
                <a:spcPct val="90000"/>
              </a:lnSpc>
              <a:defRPr/>
            </a:pPr>
            <a:endParaRPr lang="en-US" sz="2800">
              <a:latin typeface="Arial" charset="0"/>
              <a:ea typeface="Osaka" charset="0"/>
              <a:cs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p:txBody>
          <a:bodyPr/>
          <a:lstStyle/>
          <a:p>
            <a:pPr eaLnBrk="1" hangingPunct="1">
              <a:defRPr/>
            </a:pPr>
            <a:r>
              <a:rPr lang="en-US" dirty="0" smtClean="0">
                <a:solidFill>
                  <a:srgbClr val="92DE45"/>
                </a:solidFill>
              </a:rPr>
              <a:t>Google Keyword </a:t>
            </a:r>
            <a:br>
              <a:rPr lang="en-US" dirty="0" smtClean="0">
                <a:solidFill>
                  <a:srgbClr val="92DE45"/>
                </a:solidFill>
              </a:rPr>
            </a:br>
            <a:r>
              <a:rPr lang="en-US" dirty="0" smtClean="0">
                <a:solidFill>
                  <a:srgbClr val="92DE45"/>
                </a:solidFill>
              </a:rPr>
              <a:t>Matching Tutorial</a:t>
            </a:r>
          </a:p>
        </p:txBody>
      </p:sp>
      <p:sp>
        <p:nvSpPr>
          <p:cNvPr id="236547" name="Rectangle 3"/>
          <p:cNvSpPr>
            <a:spLocks noGrp="1" noChangeArrowheads="1"/>
          </p:cNvSpPr>
          <p:nvPr>
            <p:ph type="body" idx="1"/>
          </p:nvPr>
        </p:nvSpPr>
        <p:spPr>
          <a:xfrm>
            <a:off x="685800" y="1981200"/>
            <a:ext cx="7162800" cy="4114800"/>
          </a:xfrm>
        </p:spPr>
        <p:txBody>
          <a:bodyPr/>
          <a:lstStyle/>
          <a:p>
            <a:pPr eaLnBrk="1" hangingPunct="1">
              <a:lnSpc>
                <a:spcPct val="90000"/>
              </a:lnSpc>
              <a:buFontTx/>
              <a:buNone/>
              <a:defRPr/>
            </a:pPr>
            <a:endParaRPr lang="en-US" sz="2800" smtClean="0">
              <a:cs typeface="Times New Roman" charset="0"/>
            </a:endParaRPr>
          </a:p>
          <a:p>
            <a:pPr eaLnBrk="1" hangingPunct="1">
              <a:lnSpc>
                <a:spcPct val="90000"/>
              </a:lnSpc>
              <a:defRPr/>
            </a:pPr>
            <a:endParaRPr lang="en-US" sz="2800" smtClean="0">
              <a:cs typeface="Times New Roman" charset="0"/>
            </a:endParaRPr>
          </a:p>
        </p:txBody>
      </p:sp>
      <p:sp>
        <p:nvSpPr>
          <p:cNvPr id="236548" name="Rectangle 4"/>
          <p:cNvSpPr>
            <a:spLocks noChangeArrowheads="1"/>
          </p:cNvSpPr>
          <p:nvPr/>
        </p:nvSpPr>
        <p:spPr bwMode="auto">
          <a:xfrm>
            <a:off x="990600" y="5105400"/>
            <a:ext cx="74485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dirty="0">
                <a:hlinkClick r:id="rId3"/>
              </a:rPr>
              <a:t>http://support.google.com/adwords/bin/answer.py?hl=en&amp;answer=6100</a:t>
            </a:r>
            <a:r>
              <a:rPr lang="en-US" sz="1800" dirty="0"/>
              <a:t> </a:t>
            </a:r>
            <a:endParaRPr lang="en-US" dirty="0"/>
          </a:p>
        </p:txBody>
      </p:sp>
      <p:pic>
        <p:nvPicPr>
          <p:cNvPr id="176132" name="Picture 5" descr="Picture 1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100" y="1803400"/>
            <a:ext cx="8051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p:txBody>
          <a:bodyPr/>
          <a:lstStyle/>
          <a:p>
            <a:pPr eaLnBrk="1" hangingPunct="1">
              <a:defRPr/>
            </a:pPr>
            <a:r>
              <a:rPr lang="en-US" dirty="0" smtClean="0">
                <a:solidFill>
                  <a:srgbClr val="92DE45"/>
                </a:solidFill>
              </a:rPr>
              <a:t>Google Keyword </a:t>
            </a:r>
            <a:br>
              <a:rPr lang="en-US" dirty="0" smtClean="0">
                <a:solidFill>
                  <a:srgbClr val="92DE45"/>
                </a:solidFill>
              </a:rPr>
            </a:br>
            <a:r>
              <a:rPr lang="en-US" dirty="0" smtClean="0">
                <a:solidFill>
                  <a:srgbClr val="92DE45"/>
                </a:solidFill>
              </a:rPr>
              <a:t>Matching Tutorial</a:t>
            </a:r>
          </a:p>
        </p:txBody>
      </p:sp>
      <p:sp>
        <p:nvSpPr>
          <p:cNvPr id="236547" name="Rectangle 3"/>
          <p:cNvSpPr>
            <a:spLocks noGrp="1" noChangeArrowheads="1"/>
          </p:cNvSpPr>
          <p:nvPr>
            <p:ph type="body" idx="1"/>
          </p:nvPr>
        </p:nvSpPr>
        <p:spPr>
          <a:xfrm>
            <a:off x="685800" y="1981200"/>
            <a:ext cx="7162800" cy="4114800"/>
          </a:xfrm>
        </p:spPr>
        <p:txBody>
          <a:bodyPr/>
          <a:lstStyle/>
          <a:p>
            <a:pPr eaLnBrk="1" hangingPunct="1">
              <a:lnSpc>
                <a:spcPct val="90000"/>
              </a:lnSpc>
              <a:buFontTx/>
              <a:buNone/>
              <a:defRPr/>
            </a:pPr>
            <a:endParaRPr lang="en-US" sz="2800" smtClean="0">
              <a:cs typeface="Times New Roman" charset="0"/>
            </a:endParaRPr>
          </a:p>
          <a:p>
            <a:pPr eaLnBrk="1" hangingPunct="1">
              <a:lnSpc>
                <a:spcPct val="90000"/>
              </a:lnSpc>
              <a:defRPr/>
            </a:pPr>
            <a:endParaRPr lang="en-US" sz="2800" smtClean="0">
              <a:cs typeface="Times New Roman" charset="0"/>
            </a:endParaRPr>
          </a:p>
        </p:txBody>
      </p:sp>
      <p:sp>
        <p:nvSpPr>
          <p:cNvPr id="236548" name="Rectangle 4"/>
          <p:cNvSpPr>
            <a:spLocks noChangeArrowheads="1"/>
          </p:cNvSpPr>
          <p:nvPr/>
        </p:nvSpPr>
        <p:spPr bwMode="auto">
          <a:xfrm>
            <a:off x="2057400" y="5562600"/>
            <a:ext cx="547667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dirty="0">
                <a:hlinkClick r:id="rId5"/>
              </a:rPr>
              <a:t>https://www.youtube.com/watch?v=</a:t>
            </a:r>
            <a:r>
              <a:rPr lang="en-US" sz="1800" dirty="0" smtClean="0">
                <a:hlinkClick r:id="rId5"/>
              </a:rPr>
              <a:t>GXADeRR7ZTE</a:t>
            </a:r>
            <a:endParaRPr lang="en-US" sz="1800" dirty="0" smtClean="0"/>
          </a:p>
          <a:p>
            <a:pPr>
              <a:defRPr/>
            </a:pPr>
            <a:endParaRPr lang="en-US" dirty="0"/>
          </a:p>
        </p:txBody>
      </p:sp>
      <p:pic>
        <p:nvPicPr>
          <p:cNvPr id="2" name="Use Broad Match in AdWords to Capture Local Searches - Google Best Practic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76401" y="1752600"/>
            <a:ext cx="6019799" cy="3386137"/>
          </a:xfrm>
          <a:prstGeom prst="rect">
            <a:avLst/>
          </a:prstGeom>
        </p:spPr>
      </p:pic>
    </p:spTree>
    <p:extLst>
      <p:ext uri="{BB962C8B-B14F-4D97-AF65-F5344CB8AC3E}">
        <p14:creationId xmlns:p14="http://schemas.microsoft.com/office/powerpoint/2010/main" val="191108629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Blank Presentation">
  <a:themeElements>
    <a:clrScheme name="">
      <a:dk1>
        <a:srgbClr val="000000"/>
      </a:dk1>
      <a:lt1>
        <a:srgbClr val="FFFFFF"/>
      </a:lt1>
      <a:dk2>
        <a:srgbClr val="92DE45"/>
      </a:dk2>
      <a:lt2>
        <a:srgbClr val="808080"/>
      </a:lt2>
      <a:accent1>
        <a:srgbClr val="BBE0E3"/>
      </a:accent1>
      <a:accent2>
        <a:srgbClr val="C7601A"/>
      </a:accent2>
      <a:accent3>
        <a:srgbClr val="FFFFFF"/>
      </a:accent3>
      <a:accent4>
        <a:srgbClr val="000000"/>
      </a:accent4>
      <a:accent5>
        <a:srgbClr val="DAEDEF"/>
      </a:accent5>
      <a:accent6>
        <a:srgbClr val="B45616"/>
      </a:accent6>
      <a:hlink>
        <a:srgbClr val="F29518"/>
      </a:hlink>
      <a:folHlink>
        <a:srgbClr val="4C1C13"/>
      </a:folHlink>
    </a:clrScheme>
    <a:fontScheme name="Blank Presentation">
      <a:majorFont>
        <a:latin typeface="BlairMdITC TT-Medium"/>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646464"/>
    </a:dk1>
    <a:lt1>
      <a:srgbClr val="FFFFFF"/>
    </a:lt1>
    <a:dk2>
      <a:srgbClr val="000000"/>
    </a:dk2>
    <a:lt2>
      <a:srgbClr val="808080"/>
    </a:lt2>
    <a:accent1>
      <a:srgbClr val="E38324"/>
    </a:accent1>
    <a:accent2>
      <a:srgbClr val="333399"/>
    </a:accent2>
    <a:accent3>
      <a:srgbClr val="FFFFFF"/>
    </a:accent3>
    <a:accent4>
      <a:srgbClr val="545454"/>
    </a:accent4>
    <a:accent5>
      <a:srgbClr val="EFC1AC"/>
    </a:accent5>
    <a:accent6>
      <a:srgbClr val="2D2D8A"/>
    </a:accent6>
    <a:hlink>
      <a:srgbClr val="2B14BC"/>
    </a:hlink>
    <a:folHlink>
      <a:srgbClr val="2A42C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2004:Templates:Presentations:Designs:Blank Presentation</Template>
  <TotalTime>36651</TotalTime>
  <Words>3700</Words>
  <Application>Microsoft Macintosh PowerPoint</Application>
  <PresentationFormat>On-screen Show (4:3)</PresentationFormat>
  <Paragraphs>845</Paragraphs>
  <Slides>148</Slides>
  <Notes>137</Notes>
  <HiddenSlides>0</HiddenSlides>
  <MMClips>3</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148</vt:i4>
      </vt:variant>
    </vt:vector>
  </HeadingPairs>
  <TitlesOfParts>
    <vt:vector size="151" baseType="lpstr">
      <vt:lpstr>Blank Presentation</vt:lpstr>
      <vt:lpstr>Document</vt:lpstr>
      <vt:lpstr>Microsoft Word 97 - 2004 Document</vt:lpstr>
      <vt:lpstr>Search Marketing: SEO and SEM SMM 9340</vt:lpstr>
      <vt:lpstr>PowerPoint Presentation</vt:lpstr>
      <vt:lpstr>Introductions</vt:lpstr>
      <vt:lpstr>Introductions</vt:lpstr>
      <vt:lpstr>Introductions</vt:lpstr>
      <vt:lpstr>Suse Barnes</vt:lpstr>
      <vt:lpstr>PowerPoint Presentation</vt:lpstr>
      <vt:lpstr>PowerPoint Presentation</vt:lpstr>
      <vt:lpstr>PowerPoint Presentation</vt:lpstr>
      <vt:lpstr>PowerPoint Presentation</vt:lpstr>
      <vt:lpstr>PowerPoint Presentation</vt:lpstr>
      <vt:lpstr>How do you appear in search?</vt:lpstr>
      <vt:lpstr>PowerPoint Presentation</vt:lpstr>
      <vt:lpstr>Instructor/Professor</vt:lpstr>
      <vt:lpstr>PowerPoint Presentation</vt:lpstr>
      <vt:lpstr>PowerPoint Presentation</vt:lpstr>
      <vt:lpstr>PowerPoint Presentation</vt:lpstr>
      <vt:lpstr>Class 1</vt:lpstr>
      <vt:lpstr>What We’ll Cover in this Class</vt:lpstr>
      <vt:lpstr>Two Tuesdays and a Saturday</vt:lpstr>
      <vt:lpstr>Class 1 Agenda</vt:lpstr>
      <vt:lpstr>1. Setup: What do you need for this class?</vt:lpstr>
      <vt:lpstr>Class Sites</vt:lpstr>
      <vt:lpstr>Setup</vt:lpstr>
      <vt:lpstr>Why do we need all of these?</vt:lpstr>
      <vt:lpstr>What is a search ranking?</vt:lpstr>
      <vt:lpstr>PowerPoint Presentation</vt:lpstr>
      <vt:lpstr>SEO</vt:lpstr>
      <vt:lpstr>What do you do when you are looking for information?</vt:lpstr>
      <vt:lpstr>What do you do when you are looking for information?</vt:lpstr>
      <vt:lpstr>How do you choose which results to click on?</vt:lpstr>
      <vt:lpstr> Which Search Result gets your Click?</vt:lpstr>
      <vt:lpstr> How does Google Decide what search results to give you?</vt:lpstr>
      <vt:lpstr>How do we make a  web site findable?</vt:lpstr>
      <vt:lpstr>PowerPoint Presentation</vt:lpstr>
      <vt:lpstr> But First:  What is Search Engine Marketing?</vt:lpstr>
      <vt:lpstr> What is Search Engine Marketing? </vt:lpstr>
      <vt:lpstr> So how do you get found? </vt:lpstr>
      <vt:lpstr>What is Search Engine Marketing?</vt:lpstr>
      <vt:lpstr>PowerPoint Presentation</vt:lpstr>
      <vt:lpstr>PowerPoint Presentation</vt:lpstr>
      <vt:lpstr>PowerPoint Presentation</vt:lpstr>
      <vt:lpstr>PowerPoint Presentation</vt:lpstr>
      <vt:lpstr>PowerPoint Presentation</vt:lpstr>
      <vt:lpstr>What is SEO?</vt:lpstr>
      <vt:lpstr>What is SEO?</vt:lpstr>
      <vt:lpstr>What is SEO?</vt:lpstr>
      <vt:lpstr>What is SEO?</vt:lpstr>
      <vt:lpstr>How well is your site optimized?</vt:lpstr>
      <vt:lpstr>PowerPoint Presentation</vt:lpstr>
      <vt:lpstr>PowerPoint Presentation</vt:lpstr>
      <vt:lpstr>Homework Watching</vt:lpstr>
      <vt:lpstr>Homework Watching</vt:lpstr>
      <vt:lpstr>PowerPoint Presentation</vt:lpstr>
      <vt:lpstr>More Class 1</vt:lpstr>
      <vt:lpstr>Which Search Engine Should You Focus On?</vt:lpstr>
      <vt:lpstr>Which Search Engine Should You Focus 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the Difference between Organic Search Listings  and  Paid Search Listings?</vt:lpstr>
      <vt:lpstr>What are the benefits of being listed well on a search engine?</vt:lpstr>
      <vt:lpstr>What Are Your Goals?</vt:lpstr>
      <vt:lpstr>Your Search Engines Plan</vt:lpstr>
      <vt:lpstr>Plan for Sucess</vt:lpstr>
      <vt:lpstr>Plan for Sucess</vt:lpstr>
      <vt:lpstr>Plan for Success</vt:lpstr>
      <vt:lpstr>Plan for Success</vt:lpstr>
      <vt:lpstr>Plan for Success:  Value your content</vt:lpstr>
      <vt:lpstr>Plan for Success</vt:lpstr>
      <vt:lpstr>Plan for Success</vt:lpstr>
      <vt:lpstr>Plan for Success: Ask for links</vt:lpstr>
      <vt:lpstr>PowerPoint Presentation</vt:lpstr>
      <vt:lpstr>Plan for Success:   Create and Submit Articles</vt:lpstr>
      <vt:lpstr>Plan for Success: Submit your site</vt:lpstr>
      <vt:lpstr>Remember: Where is your content hub?</vt:lpstr>
      <vt:lpstr>Remember: Where is your content hub?</vt:lpstr>
      <vt:lpstr>Blogging</vt:lpstr>
      <vt:lpstr>The WordPress SEO Plugin</vt:lpstr>
      <vt:lpstr>Homework Reading</vt:lpstr>
      <vt:lpstr>Homework</vt:lpstr>
      <vt:lpstr>Homework</vt:lpstr>
      <vt:lpstr>Class 2</vt:lpstr>
      <vt:lpstr>Class 2 Agenda</vt:lpstr>
      <vt:lpstr>Analytics</vt:lpstr>
      <vt:lpstr>How to Add Google Analytics to Your Wordpress.org Blog</vt:lpstr>
      <vt:lpstr>How to Add Google Analytics to Your Wordpress.org Blog [part 2]</vt:lpstr>
      <vt:lpstr>SEM</vt:lpstr>
      <vt:lpstr>PowerPoint Presentation</vt:lpstr>
      <vt:lpstr>Paid Search</vt:lpstr>
      <vt:lpstr>Paid Search</vt:lpstr>
      <vt:lpstr>Paid Search </vt:lpstr>
      <vt:lpstr>Paid Search</vt:lpstr>
      <vt:lpstr>Google Keyword  Matching Tutorial</vt:lpstr>
      <vt:lpstr>Google Keyword  Matching Tutorial</vt:lpstr>
      <vt:lpstr>Paid Search</vt:lpstr>
      <vt:lpstr>Paid Search</vt:lpstr>
      <vt:lpstr>Paid Search</vt:lpstr>
      <vt:lpstr>Paid Search</vt:lpstr>
      <vt:lpstr>Analytics: Traffic Sources</vt:lpstr>
      <vt:lpstr>Paid Search</vt:lpstr>
      <vt:lpstr>Local Search is your friend</vt:lpstr>
      <vt:lpstr>PowerPoint Presentation</vt:lpstr>
      <vt:lpstr>Local</vt:lpstr>
      <vt:lpstr>Yelp! can help</vt:lpstr>
      <vt:lpstr>Local</vt:lpstr>
      <vt:lpstr>Local</vt:lpstr>
      <vt:lpstr>SMO</vt:lpstr>
      <vt:lpstr>REAL SMO</vt:lpstr>
      <vt:lpstr>SEO and Social Media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 Social Media Distribution</vt:lpstr>
      <vt:lpstr>Plan for Success: Measure, Monitor and Monitize</vt:lpstr>
      <vt:lpstr>Plan for Success: Measure, Monitor and Monitize</vt:lpstr>
      <vt:lpstr>Social is just a small fraction of website traffic sources</vt:lpstr>
      <vt:lpstr>Always consider Avg. Session duration and Pages/Session</vt:lpstr>
      <vt:lpstr>PowerPoint Presentation</vt:lpstr>
      <vt:lpstr>Search and Social Checklist</vt:lpstr>
      <vt:lpstr>PowerPoint Presentation</vt:lpstr>
      <vt:lpstr>PowerPoint Presentation</vt:lpstr>
      <vt:lpstr>PowerPoint Presentation</vt:lpstr>
      <vt:lpstr>PowerPoint Presentation</vt:lpstr>
      <vt:lpstr>PowerPoint Presentation</vt:lpstr>
      <vt:lpstr>PowerPoint Presentation</vt:lpstr>
      <vt:lpstr>8. Tools</vt:lpstr>
      <vt:lpstr>9. Strategy and Best Practices</vt:lpstr>
      <vt:lpstr>Strategy and Best Practices</vt:lpstr>
      <vt:lpstr>10. Summary and Next Steps</vt:lpstr>
      <vt:lpstr>Summary and Next Steps</vt:lpstr>
      <vt:lpstr>Remember</vt:lpstr>
      <vt:lpstr>More Resources</vt:lpstr>
      <vt:lpstr>Case Studies /  Hands On Workshop</vt:lpstr>
      <vt:lpstr>PowerPoint Presentation</vt:lpstr>
      <vt:lpstr>Thank You!</vt:lpstr>
    </vt:vector>
  </TitlesOfParts>
  <Company>Susan Barnes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Internet Marketing Now:</dc:title>
  <dc:creator>Susan Barnes</dc:creator>
  <cp:lastModifiedBy>Suse Barnes</cp:lastModifiedBy>
  <cp:revision>382</cp:revision>
  <cp:lastPrinted>2016-03-09T08:08:40Z</cp:lastPrinted>
  <dcterms:created xsi:type="dcterms:W3CDTF">2008-11-01T23:05:18Z</dcterms:created>
  <dcterms:modified xsi:type="dcterms:W3CDTF">2017-12-09T17:12:42Z</dcterms:modified>
</cp:coreProperties>
</file>